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859" r:id="rId2"/>
    <p:sldId id="873" r:id="rId3"/>
    <p:sldId id="899" r:id="rId4"/>
    <p:sldId id="891" r:id="rId5"/>
    <p:sldId id="875" r:id="rId6"/>
    <p:sldId id="897" r:id="rId7"/>
    <p:sldId id="898" r:id="rId8"/>
    <p:sldId id="876" r:id="rId9"/>
    <p:sldId id="895" r:id="rId10"/>
    <p:sldId id="893" r:id="rId11"/>
    <p:sldId id="877" r:id="rId12"/>
    <p:sldId id="878" r:id="rId13"/>
    <p:sldId id="879" r:id="rId14"/>
    <p:sldId id="890" r:id="rId15"/>
    <p:sldId id="882" r:id="rId16"/>
    <p:sldId id="885" r:id="rId17"/>
    <p:sldId id="889" r:id="rId18"/>
    <p:sldId id="866" r:id="rId19"/>
    <p:sldId id="892" r:id="rId20"/>
    <p:sldId id="869" r:id="rId21"/>
    <p:sldId id="870" r:id="rId22"/>
    <p:sldId id="871" r:id="rId23"/>
    <p:sldId id="872" r:id="rId24"/>
  </p:sldIdLst>
  <p:sldSz cx="9144000" cy="5143500" type="screen16x9"/>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r Christopher Brownsword" initials="C"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FF5B"/>
    <a:srgbClr val="E5F5FF"/>
    <a:srgbClr val="00FA00"/>
    <a:srgbClr val="FFFFCC"/>
    <a:srgbClr val="CCECFF"/>
    <a:srgbClr val="00FFFF"/>
    <a:srgbClr val="40FF40"/>
    <a:srgbClr val="80FF80"/>
    <a:srgbClr val="E5BF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7697" autoAdjust="0"/>
  </p:normalViewPr>
  <p:slideViewPr>
    <p:cSldViewPr snapToGrid="0">
      <p:cViewPr varScale="1">
        <p:scale>
          <a:sx n="136" d="100"/>
          <a:sy n="136" d="100"/>
        </p:scale>
        <p:origin x="678" y="96"/>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80EC4E95-7296-44F4-BC76-B211F537DBEF}" type="datetimeFigureOut">
              <a:rPr lang="en-GB" smtClean="0"/>
              <a:t>15/08/2023</a:t>
            </a:fld>
            <a:endParaRPr lang="en-GB"/>
          </a:p>
        </p:txBody>
      </p:sp>
      <p:sp>
        <p:nvSpPr>
          <p:cNvPr id="4" name="Slide Image Placeholder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31A946B1-A51D-4523-A8D5-892A7EFBAD43}" type="slidenum">
              <a:rPr lang="en-GB" smtClean="0"/>
              <a:t>‹#›</a:t>
            </a:fld>
            <a:endParaRPr lang="en-GB"/>
          </a:p>
        </p:txBody>
      </p:sp>
    </p:spTree>
    <p:extLst>
      <p:ext uri="{BB962C8B-B14F-4D97-AF65-F5344CB8AC3E}">
        <p14:creationId xmlns:p14="http://schemas.microsoft.com/office/powerpoint/2010/main" val="2936719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568" eaLnBrk="0" hangingPunct="0">
              <a:spcBef>
                <a:spcPct val="30000"/>
              </a:spcBef>
              <a:defRPr sz="1200">
                <a:solidFill>
                  <a:schemeClr val="tx1"/>
                </a:solidFill>
                <a:latin typeface="Arial" pitchFamily="34" charset="0"/>
                <a:ea typeface="ＭＳ Ｐゴシック" pitchFamily="34" charset="-128"/>
              </a:defRPr>
            </a:lvl1pPr>
            <a:lvl2pPr marL="736932" indent="-283435" defTabSz="908568" eaLnBrk="0" hangingPunct="0">
              <a:spcBef>
                <a:spcPct val="30000"/>
              </a:spcBef>
              <a:defRPr sz="1200">
                <a:solidFill>
                  <a:schemeClr val="tx1"/>
                </a:solidFill>
                <a:latin typeface="Arial" pitchFamily="34" charset="0"/>
                <a:ea typeface="ＭＳ Ｐゴシック" pitchFamily="34" charset="-128"/>
              </a:defRPr>
            </a:lvl2pPr>
            <a:lvl3pPr marL="1133742" indent="-226748" defTabSz="908568" eaLnBrk="0" hangingPunct="0">
              <a:spcBef>
                <a:spcPct val="30000"/>
              </a:spcBef>
              <a:defRPr sz="1200">
                <a:solidFill>
                  <a:schemeClr val="tx1"/>
                </a:solidFill>
                <a:latin typeface="Arial" pitchFamily="34" charset="0"/>
                <a:ea typeface="ＭＳ Ｐゴシック" pitchFamily="34" charset="-128"/>
              </a:defRPr>
            </a:lvl3pPr>
            <a:lvl4pPr marL="1587238" indent="-226748" defTabSz="908568" eaLnBrk="0" hangingPunct="0">
              <a:spcBef>
                <a:spcPct val="30000"/>
              </a:spcBef>
              <a:defRPr sz="1200">
                <a:solidFill>
                  <a:schemeClr val="tx1"/>
                </a:solidFill>
                <a:latin typeface="Arial" pitchFamily="34" charset="0"/>
                <a:ea typeface="ＭＳ Ｐゴシック" pitchFamily="34" charset="-128"/>
              </a:defRPr>
            </a:lvl4pPr>
            <a:lvl5pPr marL="2040735" indent="-226748" defTabSz="908568" eaLnBrk="0" hangingPunct="0">
              <a:spcBef>
                <a:spcPct val="30000"/>
              </a:spcBef>
              <a:defRPr sz="1200">
                <a:solidFill>
                  <a:schemeClr val="tx1"/>
                </a:solidFill>
                <a:latin typeface="Arial" pitchFamily="34" charset="0"/>
                <a:ea typeface="ＭＳ Ｐゴシック" pitchFamily="34" charset="-128"/>
              </a:defRPr>
            </a:lvl5pPr>
            <a:lvl6pPr marL="2494232" indent="-226748" defTabSz="908568"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47728" indent="-226748" defTabSz="908568"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01225" indent="-226748" defTabSz="908568"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54722" indent="-226748" defTabSz="908568"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4803A87C-B8A8-4198-B663-06D955C6BC42}" type="slidenum">
              <a:rPr lang="en-GB" altLang="en-US" smtClean="0"/>
              <a:pPr eaLnBrk="1" hangingPunct="1">
                <a:spcBef>
                  <a:spcPct val="0"/>
                </a:spcBef>
              </a:pPr>
              <a:t>1</a:t>
            </a:fld>
            <a:endParaRPr lang="en-GB" alt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811791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946B1-A51D-4523-A8D5-892A7EFBAD43}" type="slidenum">
              <a:rPr lang="en-GB" smtClean="0"/>
              <a:t>2</a:t>
            </a:fld>
            <a:endParaRPr lang="en-GB"/>
          </a:p>
        </p:txBody>
      </p:sp>
    </p:spTree>
    <p:extLst>
      <p:ext uri="{BB962C8B-B14F-4D97-AF65-F5344CB8AC3E}">
        <p14:creationId xmlns:p14="http://schemas.microsoft.com/office/powerpoint/2010/main" val="1352436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946B1-A51D-4523-A8D5-892A7EFBAD43}" type="slidenum">
              <a:rPr lang="en-GB" smtClean="0"/>
              <a:t>3</a:t>
            </a:fld>
            <a:endParaRPr lang="en-GB"/>
          </a:p>
        </p:txBody>
      </p:sp>
    </p:spTree>
    <p:extLst>
      <p:ext uri="{BB962C8B-B14F-4D97-AF65-F5344CB8AC3E}">
        <p14:creationId xmlns:p14="http://schemas.microsoft.com/office/powerpoint/2010/main" val="265579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SWAP: </a:t>
            </a:r>
            <a:endParaRPr lang="en-GB" dirty="0"/>
          </a:p>
        </p:txBody>
      </p:sp>
      <p:sp>
        <p:nvSpPr>
          <p:cNvPr id="4" name="Slide Number Placeholder 3"/>
          <p:cNvSpPr>
            <a:spLocks noGrp="1"/>
          </p:cNvSpPr>
          <p:nvPr>
            <p:ph type="sldNum" sz="quarter" idx="10"/>
          </p:nvPr>
        </p:nvSpPr>
        <p:spPr/>
        <p:txBody>
          <a:bodyPr/>
          <a:lstStyle/>
          <a:p>
            <a:fld id="{31A946B1-A51D-4523-A8D5-892A7EFBAD43}" type="slidenum">
              <a:rPr lang="en-GB" smtClean="0"/>
              <a:t>7</a:t>
            </a:fld>
            <a:endParaRPr lang="en-GB"/>
          </a:p>
        </p:txBody>
      </p:sp>
    </p:spTree>
    <p:extLst>
      <p:ext uri="{BB962C8B-B14F-4D97-AF65-F5344CB8AC3E}">
        <p14:creationId xmlns:p14="http://schemas.microsoft.com/office/powerpoint/2010/main" val="3546364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946B1-A51D-4523-A8D5-892A7EFBAD43}" type="slidenum">
              <a:rPr lang="en-GB" smtClean="0"/>
              <a:t>10</a:t>
            </a:fld>
            <a:endParaRPr lang="en-GB"/>
          </a:p>
        </p:txBody>
      </p:sp>
    </p:spTree>
    <p:extLst>
      <p:ext uri="{BB962C8B-B14F-4D97-AF65-F5344CB8AC3E}">
        <p14:creationId xmlns:p14="http://schemas.microsoft.com/office/powerpoint/2010/main" val="2844314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0.5 Can a non-UK based organisation receive funding?</a:t>
            </a:r>
          </a:p>
          <a:p>
            <a:r>
              <a:rPr lang="en-GB" sz="1200" b="0" i="0" kern="1200" dirty="0" smtClean="0">
                <a:solidFill>
                  <a:schemeClr val="tx1"/>
                </a:solidFill>
                <a:effectLst/>
                <a:latin typeface="+mn-lt"/>
                <a:ea typeface="+mn-ea"/>
                <a:cs typeface="+mn-cs"/>
              </a:rPr>
              <a:t>The UK must lead the consortium. A non-UK based organisation cannot receive national funding within the Enabling Technologies Programme as this is a national funded Programme, therefore, any monies awarded cannot go outside the UK to a partner body.</a:t>
            </a:r>
          </a:p>
          <a:p>
            <a:r>
              <a:rPr lang="en-GB" sz="1200" b="0" i="0" kern="1200" dirty="0" smtClean="0">
                <a:solidFill>
                  <a:schemeClr val="tx1"/>
                </a:solidFill>
                <a:effectLst/>
                <a:latin typeface="+mn-lt"/>
                <a:ea typeface="+mn-ea"/>
                <a:cs typeface="+mn-cs"/>
              </a:rPr>
              <a:t>If the proposed non-UK capability is essential the work can be subcontracted out, however the proposal must demonstrate clearly that this resource is not available in the UK. In such instances the subcontractor cannot be a partner to the project.</a:t>
            </a:r>
          </a:p>
          <a:p>
            <a:r>
              <a:rPr lang="en-GB" sz="1200" b="0" i="0" kern="1200" dirty="0" smtClean="0">
                <a:solidFill>
                  <a:schemeClr val="tx1"/>
                </a:solidFill>
                <a:effectLst/>
                <a:latin typeface="+mn-lt"/>
                <a:ea typeface="+mn-ea"/>
                <a:cs typeface="+mn-cs"/>
              </a:rPr>
              <a:t>If a non-UK entity wants to be a partner in the project that is acceptable providing any PV or capability is offered as a contribution-in-kind, and no amount of the award is paid outside of the United Kingdom.</a:t>
            </a:r>
          </a:p>
          <a:p>
            <a:endParaRPr lang="en-GB" dirty="0" smtClean="0"/>
          </a:p>
          <a:p>
            <a:r>
              <a:rPr lang="en-GB" dirty="0" smtClean="0"/>
              <a:t>https://www.gov.uk/government/publications/announcement-of-opportunity-enabling-technologies-programme-call-two/annex-3-faqs</a:t>
            </a:r>
            <a:endParaRPr lang="en-GB" dirty="0"/>
          </a:p>
        </p:txBody>
      </p:sp>
      <p:sp>
        <p:nvSpPr>
          <p:cNvPr id="4" name="Slide Number Placeholder 3"/>
          <p:cNvSpPr>
            <a:spLocks noGrp="1"/>
          </p:cNvSpPr>
          <p:nvPr>
            <p:ph type="sldNum" sz="quarter" idx="10"/>
          </p:nvPr>
        </p:nvSpPr>
        <p:spPr/>
        <p:txBody>
          <a:bodyPr/>
          <a:lstStyle/>
          <a:p>
            <a:fld id="{31A946B1-A51D-4523-A8D5-892A7EFBAD43}" type="slidenum">
              <a:rPr lang="en-GB" smtClean="0"/>
              <a:t>18</a:t>
            </a:fld>
            <a:endParaRPr lang="en-GB"/>
          </a:p>
        </p:txBody>
      </p:sp>
    </p:spTree>
    <p:extLst>
      <p:ext uri="{BB962C8B-B14F-4D97-AF65-F5344CB8AC3E}">
        <p14:creationId xmlns:p14="http://schemas.microsoft.com/office/powerpoint/2010/main" val="284507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946B1-A51D-4523-A8D5-892A7EFBAD43}" type="slidenum">
              <a:rPr lang="en-GB" smtClean="0"/>
              <a:t>19</a:t>
            </a:fld>
            <a:endParaRPr lang="en-GB"/>
          </a:p>
        </p:txBody>
      </p:sp>
    </p:spTree>
    <p:extLst>
      <p:ext uri="{BB962C8B-B14F-4D97-AF65-F5344CB8AC3E}">
        <p14:creationId xmlns:p14="http://schemas.microsoft.com/office/powerpoint/2010/main" val="3578307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smtClean="0"/>
              <a:t>15-Aug-2023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97CF57-1420-0F47-AE6E-A846618845F5}" type="slidenum">
              <a:rPr lang="en-US" smtClean="0"/>
              <a:t>‹#›</a:t>
            </a:fld>
            <a:endParaRPr lang="en-US"/>
          </a:p>
        </p:txBody>
      </p:sp>
    </p:spTree>
    <p:extLst>
      <p:ext uri="{BB962C8B-B14F-4D97-AF65-F5344CB8AC3E}">
        <p14:creationId xmlns:p14="http://schemas.microsoft.com/office/powerpoint/2010/main" val="41981419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15-Aug-2023</a:t>
            </a:r>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2897CF57-1420-0F47-AE6E-A846618845F5}" type="slidenum">
              <a:rPr lang="en-US" smtClean="0"/>
              <a:t>‹#›</a:t>
            </a:fld>
            <a:endParaRPr lang="en-US"/>
          </a:p>
        </p:txBody>
      </p:sp>
    </p:spTree>
    <p:extLst>
      <p:ext uri="{BB962C8B-B14F-4D97-AF65-F5344CB8AC3E}">
        <p14:creationId xmlns:p14="http://schemas.microsoft.com/office/powerpoint/2010/main" val="14397731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6831544"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15-Aug-2023</a:t>
            </a:r>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Page </a:t>
            </a:r>
            <a:fld id="{585FCB25-A6BE-4328-A473-8CB0735B0997}" type="slidenum">
              <a:rPr lang="en-US" smtClean="0"/>
              <a:t>‹#›</a:t>
            </a:fld>
            <a:endParaRPr lang="en-US" dirty="0"/>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53079" y="139879"/>
            <a:ext cx="1243102" cy="674913"/>
          </a:xfrm>
          <a:prstGeom prst="rect">
            <a:avLst/>
          </a:prstGeom>
        </p:spPr>
      </p:pic>
      <p:sp>
        <p:nvSpPr>
          <p:cNvPr id="7"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9"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2176703208"/>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EOIadmin@le.ac.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cbrownsword@qinetiq.com" TargetMode="External"/><Relationship Id="rId2" Type="http://schemas.openxmlformats.org/officeDocument/2006/relationships/hyperlink" Target="mailto:nicolas.leveque@airbus.com" TargetMode="External"/><Relationship Id="rId1" Type="http://schemas.openxmlformats.org/officeDocument/2006/relationships/slideLayout" Target="../slideLayouts/slideLayout2.xml"/><Relationship Id="rId4" Type="http://schemas.openxmlformats.org/officeDocument/2006/relationships/hyperlink" Target="mailto:CEOIadmin@le.ac.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CEOIadmin@le.ac.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EOIadmin@le.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55847" y="1843088"/>
            <a:ext cx="5829300" cy="2676525"/>
          </a:xfrm>
        </p:spPr>
        <p:txBody>
          <a:bodyPr/>
          <a:lstStyle/>
          <a:p>
            <a:r>
              <a:rPr lang="en-GB" altLang="en-US" sz="2100" b="1" dirty="0">
                <a:solidFill>
                  <a:srgbClr val="00001B"/>
                </a:solidFill>
                <a:ea typeface="ＭＳ Ｐゴシック" pitchFamily="34" charset="-128"/>
              </a:rPr>
              <a:t>CEOI </a:t>
            </a:r>
            <a:r>
              <a:rPr lang="en-GB" altLang="en-US" sz="2100" b="1" dirty="0" smtClean="0">
                <a:solidFill>
                  <a:srgbClr val="00001B"/>
                </a:solidFill>
                <a:ea typeface="ＭＳ Ｐゴシック" pitchFamily="34" charset="-128"/>
              </a:rPr>
              <a:t>16th </a:t>
            </a:r>
            <a:r>
              <a:rPr lang="en-GB" altLang="en-US" sz="2100" b="1" dirty="0">
                <a:solidFill>
                  <a:srgbClr val="00001B"/>
                </a:solidFill>
                <a:ea typeface="ＭＳ Ｐゴシック" pitchFamily="34" charset="-128"/>
              </a:rPr>
              <a:t>Call </a:t>
            </a:r>
            <a:br>
              <a:rPr lang="en-GB" altLang="en-US" sz="2100" b="1" dirty="0">
                <a:solidFill>
                  <a:srgbClr val="00001B"/>
                </a:solidFill>
                <a:ea typeface="ＭＳ Ｐゴシック" pitchFamily="34" charset="-128"/>
              </a:rPr>
            </a:br>
            <a:r>
              <a:rPr lang="en-GB" altLang="en-US" sz="2100" b="1" dirty="0">
                <a:solidFill>
                  <a:srgbClr val="00001B"/>
                </a:solidFill>
                <a:ea typeface="ＭＳ Ｐゴシック" pitchFamily="34" charset="-128"/>
              </a:rPr>
              <a:t>Bidders Briefing </a:t>
            </a:r>
            <a:br>
              <a:rPr lang="en-GB" altLang="en-US" sz="2100" b="1" dirty="0">
                <a:solidFill>
                  <a:srgbClr val="00001B"/>
                </a:solidFill>
                <a:ea typeface="ＭＳ Ｐゴシック" pitchFamily="34" charset="-128"/>
              </a:rPr>
            </a:br>
            <a:r>
              <a:rPr lang="en-GB" altLang="en-US" sz="1800" b="1" dirty="0" smtClean="0">
                <a:solidFill>
                  <a:srgbClr val="00001B"/>
                </a:solidFill>
                <a:ea typeface="ＭＳ Ｐゴシック" pitchFamily="34" charset="-128"/>
              </a:rPr>
              <a:t>15</a:t>
            </a:r>
            <a:r>
              <a:rPr lang="en-GB" altLang="en-US" sz="1800" b="1" baseline="30000" dirty="0" smtClean="0">
                <a:solidFill>
                  <a:srgbClr val="00001B"/>
                </a:solidFill>
                <a:ea typeface="ＭＳ Ｐゴシック" pitchFamily="34" charset="-128"/>
              </a:rPr>
              <a:t>th</a:t>
            </a:r>
            <a:r>
              <a:rPr lang="en-GB" altLang="en-US" sz="1800" b="1" dirty="0" smtClean="0">
                <a:solidFill>
                  <a:srgbClr val="00001B"/>
                </a:solidFill>
                <a:ea typeface="ＭＳ Ｐゴシック" pitchFamily="34" charset="-128"/>
              </a:rPr>
              <a:t> August 2023</a:t>
            </a:r>
            <a:br>
              <a:rPr lang="en-GB" altLang="en-US" sz="1800" b="1" dirty="0" smtClean="0">
                <a:solidFill>
                  <a:srgbClr val="00001B"/>
                </a:solidFill>
                <a:ea typeface="ＭＳ Ｐゴシック" pitchFamily="34" charset="-128"/>
              </a:rPr>
            </a:br>
            <a:r>
              <a:rPr lang="en-GB" altLang="en-US" sz="1800" b="1" dirty="0">
                <a:solidFill>
                  <a:srgbClr val="00001B"/>
                </a:solidFill>
                <a:ea typeface="ＭＳ Ｐゴシック" pitchFamily="34" charset="-128"/>
              </a:rPr>
              <a:t/>
            </a:r>
            <a:br>
              <a:rPr lang="en-GB" altLang="en-US" sz="1800" b="1" dirty="0">
                <a:solidFill>
                  <a:srgbClr val="00001B"/>
                </a:solidFill>
                <a:ea typeface="ＭＳ Ｐゴシック" pitchFamily="34" charset="-128"/>
              </a:rPr>
            </a:br>
            <a:r>
              <a:rPr lang="en-GB" altLang="en-US" sz="1800" b="1" dirty="0">
                <a:solidFill>
                  <a:srgbClr val="00001B"/>
                </a:solidFill>
                <a:ea typeface="ＭＳ Ｐゴシック" pitchFamily="34" charset="-128"/>
              </a:rPr>
              <a:t>Chris Brownsword, </a:t>
            </a:r>
            <a:r>
              <a:rPr lang="en-GB" altLang="en-US" sz="1800" b="1" dirty="0" smtClean="0">
                <a:solidFill>
                  <a:srgbClr val="00001B"/>
                </a:solidFill>
                <a:ea typeface="ＭＳ Ｐゴシック" pitchFamily="34" charset="-128"/>
              </a:rPr>
              <a:t>Director CEOI</a:t>
            </a:r>
            <a:br>
              <a:rPr lang="en-GB" altLang="en-US" sz="1800" b="1" dirty="0" smtClean="0">
                <a:solidFill>
                  <a:srgbClr val="00001B"/>
                </a:solidFill>
                <a:ea typeface="ＭＳ Ｐゴシック" pitchFamily="34" charset="-128"/>
              </a:rPr>
            </a:br>
            <a:r>
              <a:rPr lang="en-GB" altLang="en-US" sz="1800" b="1" dirty="0" smtClean="0">
                <a:solidFill>
                  <a:srgbClr val="00001B"/>
                </a:solidFill>
                <a:ea typeface="ＭＳ Ｐゴシック" pitchFamily="34" charset="-128"/>
              </a:rPr>
              <a:t>Nicolas Lévêque, Technology </a:t>
            </a:r>
            <a:r>
              <a:rPr lang="en-GB" altLang="en-US" sz="1800" b="1" dirty="0">
                <a:solidFill>
                  <a:srgbClr val="00001B"/>
                </a:solidFill>
                <a:ea typeface="ＭＳ Ｐゴシック" pitchFamily="34" charset="-128"/>
              </a:rPr>
              <a:t>D</a:t>
            </a:r>
            <a:r>
              <a:rPr lang="en-GB" altLang="en-US" sz="1800" b="1" dirty="0" smtClean="0">
                <a:solidFill>
                  <a:srgbClr val="00001B"/>
                </a:solidFill>
                <a:ea typeface="ＭＳ Ｐゴシック" pitchFamily="34" charset="-128"/>
              </a:rPr>
              <a:t>irector CEOI</a:t>
            </a:r>
            <a:br>
              <a:rPr lang="en-GB" altLang="en-US" sz="1800" b="1" dirty="0" smtClean="0">
                <a:solidFill>
                  <a:srgbClr val="00001B"/>
                </a:solidFill>
                <a:ea typeface="ＭＳ Ｐゴシック" pitchFamily="34" charset="-128"/>
              </a:rPr>
            </a:br>
            <a:r>
              <a:rPr lang="en-GB" altLang="en-US" sz="1800" b="1" dirty="0" smtClean="0">
                <a:solidFill>
                  <a:srgbClr val="00001B"/>
                </a:solidFill>
                <a:ea typeface="ＭＳ Ｐゴシック" pitchFamily="34" charset="-128"/>
              </a:rPr>
              <a:t>Nicola Oldham, CEOI Administrator</a:t>
            </a:r>
            <a:endParaRPr lang="en-GB" altLang="en-US" sz="2700" b="1" dirty="0">
              <a:solidFill>
                <a:srgbClr val="00001B"/>
              </a:solidFill>
              <a:ea typeface="ＭＳ Ｐゴシック" pitchFamily="34" charset="-128"/>
            </a:endParaRPr>
          </a:p>
        </p:txBody>
      </p:sp>
      <p:sp>
        <p:nvSpPr>
          <p:cNvPr id="3075" name="Rectangle 3"/>
          <p:cNvSpPr>
            <a:spLocks noChangeArrowheads="1"/>
          </p:cNvSpPr>
          <p:nvPr/>
        </p:nvSpPr>
        <p:spPr bwMode="auto">
          <a:xfrm>
            <a:off x="1500188" y="3708798"/>
            <a:ext cx="5829300" cy="61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ea typeface="ＭＳ Ｐゴシック" pitchFamily="34" charset="-128"/>
              </a:defRPr>
            </a:lvl1pPr>
            <a:lvl2pPr marL="742950" indent="-285750"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eaLnBrk="1" hangingPunct="1">
              <a:buFontTx/>
              <a:buNone/>
            </a:pPr>
            <a:endParaRPr lang="en-GB" altLang="en-US" sz="1500" dirty="0">
              <a:solidFill>
                <a:srgbClr val="000099"/>
              </a:solidFill>
            </a:endParaRPr>
          </a:p>
        </p:txBody>
      </p:sp>
      <p:sp>
        <p:nvSpPr>
          <p:cNvPr id="3076" name="Line 6"/>
          <p:cNvSpPr>
            <a:spLocks noChangeShapeType="1"/>
          </p:cNvSpPr>
          <p:nvPr/>
        </p:nvSpPr>
        <p:spPr bwMode="auto">
          <a:xfrm>
            <a:off x="1496616" y="4519613"/>
            <a:ext cx="6153150" cy="0"/>
          </a:xfrm>
          <a:prstGeom prst="line">
            <a:avLst/>
          </a:prstGeom>
          <a:noFill/>
          <a:ln w="31750">
            <a:solidFill>
              <a:srgbClr val="00B0F0"/>
            </a:solidFill>
            <a:round/>
            <a:headEnd/>
            <a:tailEnd/>
          </a:ln>
          <a:extLst>
            <a:ext uri="{909E8E84-426E-40DD-AFC4-6F175D3DCCD1}">
              <a14:hiddenFill xmlns:a14="http://schemas.microsoft.com/office/drawing/2010/main">
                <a:noFill/>
              </a14:hiddenFill>
            </a:ext>
          </a:extLst>
        </p:spPr>
        <p:txBody>
          <a:bodyPr/>
          <a:lstStyle/>
          <a:p>
            <a:endParaRPr lang="en-GB" sz="1350" dirty="0"/>
          </a:p>
        </p:txBody>
      </p:sp>
      <p:sp>
        <p:nvSpPr>
          <p:cNvPr id="3077" name="Line 7"/>
          <p:cNvSpPr>
            <a:spLocks noChangeShapeType="1"/>
          </p:cNvSpPr>
          <p:nvPr/>
        </p:nvSpPr>
        <p:spPr bwMode="auto">
          <a:xfrm>
            <a:off x="1487091" y="1518047"/>
            <a:ext cx="6153150" cy="0"/>
          </a:xfrm>
          <a:prstGeom prst="line">
            <a:avLst/>
          </a:prstGeom>
          <a:noFill/>
          <a:ln w="31750">
            <a:solidFill>
              <a:srgbClr val="00B0F0"/>
            </a:solidFill>
            <a:round/>
            <a:headEnd/>
            <a:tailEnd/>
          </a:ln>
          <a:extLst>
            <a:ext uri="{909E8E84-426E-40DD-AFC4-6F175D3DCCD1}">
              <a14:hiddenFill xmlns:a14="http://schemas.microsoft.com/office/drawing/2010/main">
                <a:noFill/>
              </a14:hiddenFill>
            </a:ext>
          </a:extLst>
        </p:spPr>
        <p:txBody>
          <a:bodyPr/>
          <a:lstStyle/>
          <a:p>
            <a:endParaRPr lang="en-GB" sz="1350" dirty="0"/>
          </a:p>
        </p:txBody>
      </p:sp>
      <p:pic>
        <p:nvPicPr>
          <p:cNvPr id="7" name="Picture 6"/>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502701" y="307258"/>
            <a:ext cx="1416050" cy="395135"/>
          </a:xfrm>
          <a:prstGeom prst="rect">
            <a:avLst/>
          </a:prstGeom>
        </p:spPr>
      </p:pic>
    </p:spTree>
    <p:extLst>
      <p:ext uri="{BB962C8B-B14F-4D97-AF65-F5344CB8AC3E}">
        <p14:creationId xmlns:p14="http://schemas.microsoft.com/office/powerpoint/2010/main" val="134073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4619" y="1946288"/>
            <a:ext cx="6831544" cy="857250"/>
          </a:xfrm>
        </p:spPr>
        <p:txBody>
          <a:bodyPr>
            <a:noAutofit/>
          </a:bodyPr>
          <a:lstStyle/>
          <a:p>
            <a:r>
              <a:rPr lang="en-US" sz="3200" dirty="0" smtClean="0"/>
              <a:t>Preparing Your Application</a:t>
            </a:r>
            <a:endParaRPr lang="en-GB" sz="3200" dirty="0"/>
          </a:p>
        </p:txBody>
      </p:sp>
      <p:sp>
        <p:nvSpPr>
          <p:cNvPr id="6" name="Slide Number Placeholder 5"/>
          <p:cNvSpPr>
            <a:spLocks noGrp="1"/>
          </p:cNvSpPr>
          <p:nvPr>
            <p:ph type="sldNum" sz="quarter" idx="12"/>
          </p:nvPr>
        </p:nvSpPr>
        <p:spPr/>
        <p:txBody>
          <a:bodyPr/>
          <a:lstStyle/>
          <a:p>
            <a:fld id="{2897CF57-1420-0F47-AE6E-A846618845F5}" type="slidenum">
              <a:rPr lang="en-US" smtClean="0"/>
              <a:t>10</a:t>
            </a:fld>
            <a:endParaRPr lang="en-US"/>
          </a:p>
        </p:txBody>
      </p:sp>
      <p:sp>
        <p:nvSpPr>
          <p:cNvPr id="7" name="Line 6"/>
          <p:cNvSpPr>
            <a:spLocks noChangeShapeType="1"/>
          </p:cNvSpPr>
          <p:nvPr/>
        </p:nvSpPr>
        <p:spPr bwMode="auto">
          <a:xfrm>
            <a:off x="1496616" y="4519613"/>
            <a:ext cx="6153150" cy="0"/>
          </a:xfrm>
          <a:prstGeom prst="line">
            <a:avLst/>
          </a:prstGeom>
          <a:noFill/>
          <a:ln w="31750">
            <a:solidFill>
              <a:srgbClr val="00B0F0"/>
            </a:solidFill>
            <a:round/>
            <a:headEnd/>
            <a:tailEnd/>
          </a:ln>
          <a:extLst>
            <a:ext uri="{909E8E84-426E-40DD-AFC4-6F175D3DCCD1}">
              <a14:hiddenFill xmlns:a14="http://schemas.microsoft.com/office/drawing/2010/main">
                <a:noFill/>
              </a14:hiddenFill>
            </a:ext>
          </a:extLst>
        </p:spPr>
        <p:txBody>
          <a:bodyPr/>
          <a:lstStyle/>
          <a:p>
            <a:endParaRPr lang="en-GB" sz="1350" dirty="0"/>
          </a:p>
        </p:txBody>
      </p:sp>
      <p:sp>
        <p:nvSpPr>
          <p:cNvPr id="8" name="Line 7"/>
          <p:cNvSpPr>
            <a:spLocks noChangeShapeType="1"/>
          </p:cNvSpPr>
          <p:nvPr/>
        </p:nvSpPr>
        <p:spPr bwMode="auto">
          <a:xfrm>
            <a:off x="1487091" y="1518047"/>
            <a:ext cx="6153150" cy="0"/>
          </a:xfrm>
          <a:prstGeom prst="line">
            <a:avLst/>
          </a:prstGeom>
          <a:noFill/>
          <a:ln w="31750">
            <a:solidFill>
              <a:srgbClr val="00B0F0"/>
            </a:solidFill>
            <a:round/>
            <a:headEnd/>
            <a:tailEnd/>
          </a:ln>
          <a:extLst>
            <a:ext uri="{909E8E84-426E-40DD-AFC4-6F175D3DCCD1}">
              <a14:hiddenFill xmlns:a14="http://schemas.microsoft.com/office/drawing/2010/main">
                <a:noFill/>
              </a14:hiddenFill>
            </a:ext>
          </a:extLst>
        </p:spPr>
        <p:txBody>
          <a:bodyPr/>
          <a:lstStyle/>
          <a:p>
            <a:endParaRPr lang="en-GB" sz="1350" dirty="0"/>
          </a:p>
        </p:txBody>
      </p:sp>
      <p:pic>
        <p:nvPicPr>
          <p:cNvPr id="9" name="Picture 8"/>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1403350" y="273170"/>
            <a:ext cx="1416050" cy="395135"/>
          </a:xfrm>
          <a:prstGeom prst="rect">
            <a:avLst/>
          </a:prstGeom>
        </p:spPr>
      </p:pic>
      <p:sp>
        <p:nvSpPr>
          <p:cNvPr id="10"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462139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100"/>
            <a:ext cx="6831544" cy="626231"/>
          </a:xfrm>
        </p:spPr>
        <p:txBody>
          <a:bodyPr>
            <a:normAutofit/>
          </a:bodyPr>
          <a:lstStyle/>
          <a:p>
            <a:r>
              <a:rPr lang="en-US" sz="2400" dirty="0"/>
              <a:t>CEOI </a:t>
            </a:r>
            <a:r>
              <a:rPr lang="en-US" sz="2400" dirty="0" smtClean="0"/>
              <a:t>16</a:t>
            </a:r>
            <a:r>
              <a:rPr lang="en-US" sz="2400" baseline="30000" dirty="0" smtClean="0"/>
              <a:t>th</a:t>
            </a:r>
            <a:r>
              <a:rPr lang="en-US" sz="2400" dirty="0" smtClean="0"/>
              <a:t> Call – Preparing an Application</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11</a:t>
            </a:fld>
            <a:endParaRPr lang="en-US"/>
          </a:p>
        </p:txBody>
      </p:sp>
      <p:sp>
        <p:nvSpPr>
          <p:cNvPr id="7" name="Content Placeholder 6"/>
          <p:cNvSpPr>
            <a:spLocks noGrp="1"/>
          </p:cNvSpPr>
          <p:nvPr>
            <p:ph idx="1"/>
          </p:nvPr>
        </p:nvSpPr>
        <p:spPr>
          <a:xfrm>
            <a:off x="209636" y="717331"/>
            <a:ext cx="4762328" cy="3958416"/>
          </a:xfrm>
        </p:spPr>
        <p:txBody>
          <a:bodyPr>
            <a:noAutofit/>
          </a:bodyPr>
          <a:lstStyle/>
          <a:p>
            <a:pPr marL="179388" indent="-179388">
              <a:lnSpc>
                <a:spcPct val="120000"/>
              </a:lnSpc>
            </a:pPr>
            <a:r>
              <a:rPr lang="en-GB" sz="1400" dirty="0" smtClean="0"/>
              <a:t>See </a:t>
            </a:r>
            <a:r>
              <a:rPr lang="en-GB" sz="1400" b="1" dirty="0">
                <a:solidFill>
                  <a:schemeClr val="accent1"/>
                </a:solidFill>
              </a:rPr>
              <a:t>Section </a:t>
            </a:r>
            <a:r>
              <a:rPr lang="en-GB" sz="1400" b="1" dirty="0" smtClean="0">
                <a:solidFill>
                  <a:schemeClr val="accent1"/>
                </a:solidFill>
              </a:rPr>
              <a:t>5 Guidelines For Preparing An Application</a:t>
            </a:r>
          </a:p>
          <a:p>
            <a:pPr marL="179388" indent="-179388">
              <a:lnSpc>
                <a:spcPct val="120000"/>
              </a:lnSpc>
            </a:pPr>
            <a:r>
              <a:rPr lang="en-GB" sz="1400" dirty="0" smtClean="0"/>
              <a:t>All </a:t>
            </a:r>
            <a:r>
              <a:rPr lang="en-GB" sz="1400" dirty="0"/>
              <a:t>Proposal Sections defined in the table and/or </a:t>
            </a:r>
            <a:r>
              <a:rPr lang="en-GB" sz="1400" dirty="0" smtClean="0"/>
              <a:t>section </a:t>
            </a:r>
            <a:r>
              <a:rPr lang="en-GB" sz="1400" dirty="0"/>
              <a:t>5</a:t>
            </a:r>
            <a:r>
              <a:rPr lang="en-GB" sz="1400" dirty="0" smtClean="0"/>
              <a:t> of </a:t>
            </a:r>
            <a:r>
              <a:rPr lang="en-GB" sz="1400" dirty="0"/>
              <a:t>the </a:t>
            </a:r>
            <a:r>
              <a:rPr lang="en-GB" sz="1400" dirty="0" err="1"/>
              <a:t>AofO</a:t>
            </a:r>
            <a:r>
              <a:rPr lang="en-GB" sz="1400" dirty="0"/>
              <a:t> must be supplied in the </a:t>
            </a:r>
            <a:r>
              <a:rPr lang="en-GB" sz="1400" dirty="0" smtClean="0"/>
              <a:t>proposal, unless indicated otherwise. </a:t>
            </a:r>
            <a:endParaRPr lang="en-GB" sz="1400" dirty="0"/>
          </a:p>
          <a:p>
            <a:pPr marL="179388" indent="-179388">
              <a:lnSpc>
                <a:spcPct val="120000"/>
              </a:lnSpc>
            </a:pPr>
            <a:r>
              <a:rPr lang="en-GB" sz="1400" dirty="0"/>
              <a:t>Proposals which do not include all of the </a:t>
            </a:r>
            <a:r>
              <a:rPr lang="en-GB" sz="1400" dirty="0" smtClean="0"/>
              <a:t>Sections (unless </a:t>
            </a:r>
            <a:r>
              <a:rPr lang="en-GB" sz="1400" dirty="0"/>
              <a:t>explicitly indicated in </a:t>
            </a:r>
            <a:r>
              <a:rPr lang="en-GB" sz="1400" dirty="0" smtClean="0"/>
              <a:t>the Content Table as optional</a:t>
            </a:r>
            <a:r>
              <a:rPr lang="en-GB" sz="1400" dirty="0"/>
              <a:t>)</a:t>
            </a:r>
            <a:r>
              <a:rPr lang="en-GB" sz="1400" dirty="0" smtClean="0"/>
              <a:t> </a:t>
            </a:r>
            <a:r>
              <a:rPr lang="en-GB" sz="1400" dirty="0"/>
              <a:t>may be rejected. </a:t>
            </a:r>
            <a:endParaRPr lang="en-GB" sz="1400" dirty="0" smtClean="0"/>
          </a:p>
          <a:p>
            <a:pPr marL="179388" indent="-179388">
              <a:lnSpc>
                <a:spcPct val="120000"/>
              </a:lnSpc>
            </a:pPr>
            <a:r>
              <a:rPr lang="en-GB" sz="1400" dirty="0" smtClean="0"/>
              <a:t>Should </a:t>
            </a:r>
            <a:r>
              <a:rPr lang="en-GB" sz="1400" dirty="0"/>
              <a:t>any part of the application overrun the specified page limit, </a:t>
            </a:r>
            <a:r>
              <a:rPr lang="en-GB" sz="1400" dirty="0" smtClean="0"/>
              <a:t>the Assessment </a:t>
            </a:r>
            <a:r>
              <a:rPr lang="en-GB" sz="1400" dirty="0"/>
              <a:t>Panel will </a:t>
            </a:r>
            <a:r>
              <a:rPr lang="en-GB" sz="1400" b="1" dirty="0">
                <a:solidFill>
                  <a:schemeClr val="accent1"/>
                </a:solidFill>
              </a:rPr>
              <a:t>only consider material up to the designated page </a:t>
            </a:r>
            <a:r>
              <a:rPr lang="en-GB" sz="1400" b="1" dirty="0" smtClean="0">
                <a:solidFill>
                  <a:schemeClr val="accent1"/>
                </a:solidFill>
              </a:rPr>
              <a:t>limit</a:t>
            </a:r>
            <a:r>
              <a:rPr lang="en-GB" sz="1400" dirty="0" smtClean="0"/>
              <a:t> (including CV) </a:t>
            </a:r>
            <a:r>
              <a:rPr lang="en-GB" sz="1400" dirty="0"/>
              <a:t>in the </a:t>
            </a:r>
            <a:r>
              <a:rPr lang="en-GB" sz="1400" dirty="0" smtClean="0"/>
              <a:t>correct format</a:t>
            </a:r>
            <a:r>
              <a:rPr lang="en-GB" sz="1400" dirty="0"/>
              <a:t>. </a:t>
            </a:r>
            <a:endParaRPr lang="en-GB" sz="1400" dirty="0" smtClean="0"/>
          </a:p>
          <a:p>
            <a:pPr marL="179388" indent="-179388">
              <a:lnSpc>
                <a:spcPct val="120000"/>
              </a:lnSpc>
            </a:pPr>
            <a:r>
              <a:rPr lang="en-GB" sz="1400" b="1" dirty="0" smtClean="0">
                <a:solidFill>
                  <a:schemeClr val="accent1"/>
                </a:solidFill>
              </a:rPr>
              <a:t>No </a:t>
            </a:r>
            <a:r>
              <a:rPr lang="en-GB" sz="1400" b="1" dirty="0">
                <a:solidFill>
                  <a:schemeClr val="accent1"/>
                </a:solidFill>
              </a:rPr>
              <a:t>additional annexes </a:t>
            </a:r>
            <a:r>
              <a:rPr lang="en-GB" sz="1400" dirty="0"/>
              <a:t>or appendices will be considered.</a:t>
            </a:r>
          </a:p>
          <a:p>
            <a:pPr marL="179388" indent="-179388">
              <a:lnSpc>
                <a:spcPct val="120000"/>
              </a:lnSpc>
            </a:pPr>
            <a:r>
              <a:rPr lang="en-GB" sz="1400" dirty="0"/>
              <a:t>Bidders should note that the Agency, University of Leicester or </a:t>
            </a:r>
            <a:r>
              <a:rPr lang="en-GB" sz="1400" dirty="0" err="1"/>
              <a:t>CEOI</a:t>
            </a:r>
            <a:r>
              <a:rPr lang="en-GB" sz="1400" dirty="0"/>
              <a:t> will not refund any </a:t>
            </a:r>
            <a:r>
              <a:rPr lang="en-GB" sz="1400" dirty="0" smtClean="0"/>
              <a:t>costs associated </a:t>
            </a:r>
            <a:r>
              <a:rPr lang="en-GB" sz="1400" dirty="0"/>
              <a:t>with preparing proposals responding to the </a:t>
            </a:r>
            <a:r>
              <a:rPr lang="en-GB" sz="1400" dirty="0" err="1"/>
              <a:t>CEOI</a:t>
            </a:r>
            <a:r>
              <a:rPr lang="en-GB" sz="1400" dirty="0"/>
              <a:t> </a:t>
            </a:r>
            <a:r>
              <a:rPr lang="en-GB" sz="1400" dirty="0" smtClean="0"/>
              <a:t>Call</a:t>
            </a:r>
          </a:p>
        </p:txBody>
      </p:sp>
      <p:sp>
        <p:nvSpPr>
          <p:cNvPr id="9" name="Date Placeholder 3"/>
          <p:cNvSpPr>
            <a:spLocks noGrp="1"/>
          </p:cNvSpPr>
          <p:nvPr>
            <p:ph type="dt" sz="half" idx="10"/>
          </p:nvPr>
        </p:nvSpPr>
        <p:spPr>
          <a:xfrm>
            <a:off x="457200" y="4869656"/>
            <a:ext cx="2133600" cy="273844"/>
          </a:xfrm>
        </p:spPr>
        <p:txBody>
          <a:bodyPr/>
          <a:lstStyle/>
          <a:p>
            <a:r>
              <a:rPr lang="en-US" smtClean="0"/>
              <a:t>15-Aug-2023</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964" y="780757"/>
            <a:ext cx="3933895" cy="4020355"/>
          </a:xfrm>
          <a:prstGeom prst="rect">
            <a:avLst/>
          </a:prstGeom>
        </p:spPr>
      </p:pic>
    </p:spTree>
    <p:extLst>
      <p:ext uri="{BB962C8B-B14F-4D97-AF65-F5344CB8AC3E}">
        <p14:creationId xmlns:p14="http://schemas.microsoft.com/office/powerpoint/2010/main" val="391381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Call – </a:t>
            </a:r>
            <a:r>
              <a:rPr lang="en-GB" sz="2400" dirty="0" smtClean="0"/>
              <a:t>Covering Letter - Notes</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12</a:t>
            </a:fld>
            <a:endParaRPr lang="en-US"/>
          </a:p>
        </p:txBody>
      </p:sp>
      <p:sp>
        <p:nvSpPr>
          <p:cNvPr id="7" name="Content Placeholder 6"/>
          <p:cNvSpPr>
            <a:spLocks noGrp="1"/>
          </p:cNvSpPr>
          <p:nvPr>
            <p:ph idx="1"/>
          </p:nvPr>
        </p:nvSpPr>
        <p:spPr>
          <a:xfrm>
            <a:off x="561317" y="1236650"/>
            <a:ext cx="7699815" cy="2342123"/>
          </a:xfrm>
        </p:spPr>
        <p:txBody>
          <a:bodyPr>
            <a:normAutofit fontScale="92500" lnSpcReduction="20000"/>
          </a:bodyPr>
          <a:lstStyle/>
          <a:p>
            <a:pPr>
              <a:lnSpc>
                <a:spcPct val="120000"/>
              </a:lnSpc>
            </a:pPr>
            <a:r>
              <a:rPr lang="en-GB" sz="1800" dirty="0" smtClean="0"/>
              <a:t>The cover letter includes a </a:t>
            </a:r>
            <a:r>
              <a:rPr lang="en-GB" sz="1800" dirty="0"/>
              <a:t>statement of acceptance of the standard CEOI Terms and Conditions (T&amp;Cs), </a:t>
            </a:r>
            <a:r>
              <a:rPr lang="en-GB" sz="1800" dirty="0" smtClean="0"/>
              <a:t>defined in </a:t>
            </a:r>
            <a:r>
              <a:rPr lang="en-GB" sz="1800" dirty="0"/>
              <a:t>the </a:t>
            </a:r>
            <a:r>
              <a:rPr lang="en-GB" sz="1800" dirty="0" smtClean="0"/>
              <a:t>Grant Funding Agreement </a:t>
            </a:r>
            <a:r>
              <a:rPr lang="en-GB" sz="1800" dirty="0"/>
              <a:t>document which </a:t>
            </a:r>
            <a:r>
              <a:rPr lang="en-GB" sz="1800" dirty="0" smtClean="0"/>
              <a:t>will be available </a:t>
            </a:r>
            <a:r>
              <a:rPr lang="en-GB" sz="1800" dirty="0"/>
              <a:t>on the CEOI website. </a:t>
            </a:r>
            <a:endParaRPr lang="en-GB" sz="1800" dirty="0" smtClean="0"/>
          </a:p>
          <a:p>
            <a:pPr lvl="1">
              <a:lnSpc>
                <a:spcPct val="120000"/>
              </a:lnSpc>
            </a:pPr>
            <a:r>
              <a:rPr lang="en-GB" sz="1800" dirty="0" smtClean="0"/>
              <a:t>Bidders should </a:t>
            </a:r>
            <a:r>
              <a:rPr lang="en-GB" sz="1800" dirty="0"/>
              <a:t>note that </a:t>
            </a:r>
            <a:r>
              <a:rPr lang="en-GB" sz="1800" b="1" dirty="0">
                <a:solidFill>
                  <a:schemeClr val="accent1"/>
                </a:solidFill>
              </a:rPr>
              <a:t>these T&amp;Cs will not be open to negotiation </a:t>
            </a:r>
            <a:r>
              <a:rPr lang="en-GB" sz="1800" dirty="0"/>
              <a:t>and that in submitting </a:t>
            </a:r>
            <a:r>
              <a:rPr lang="en-GB" sz="1800" dirty="0" smtClean="0"/>
              <a:t>this statement you are accepting the T&amp;Cs on behalf of your organisation</a:t>
            </a:r>
          </a:p>
          <a:p>
            <a:pPr lvl="1">
              <a:lnSpc>
                <a:spcPct val="120000"/>
              </a:lnSpc>
            </a:pPr>
            <a:r>
              <a:rPr lang="en-GB" sz="1800" dirty="0"/>
              <a:t>Please ensure </a:t>
            </a:r>
            <a:r>
              <a:rPr lang="en-GB" sz="1800" dirty="0" smtClean="0"/>
              <a:t>that authorisation </a:t>
            </a:r>
            <a:r>
              <a:rPr lang="en-GB" sz="1800" dirty="0"/>
              <a:t>is obtained from your organisation before submitting your </a:t>
            </a:r>
            <a:r>
              <a:rPr lang="en-GB" sz="1800" dirty="0" smtClean="0"/>
              <a:t>bid.</a:t>
            </a:r>
            <a:endParaRPr lang="en-GB" sz="1800" dirty="0"/>
          </a:p>
          <a:p>
            <a:endParaRPr lang="en-GB" sz="1600" dirty="0" smtClean="0"/>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2634191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719"/>
            <a:ext cx="6831544" cy="429975"/>
          </a:xfrm>
        </p:spPr>
        <p:txBody>
          <a:bodyPr>
            <a:normAutofit fontScale="90000"/>
          </a:bodyPr>
          <a:lstStyle/>
          <a:p>
            <a:r>
              <a:rPr lang="en-US" sz="2400" dirty="0"/>
              <a:t>CEOI </a:t>
            </a:r>
            <a:r>
              <a:rPr lang="en-US" sz="2400" dirty="0" smtClean="0"/>
              <a:t>16</a:t>
            </a:r>
            <a:r>
              <a:rPr lang="en-US" sz="2400" baseline="30000" dirty="0" smtClean="0"/>
              <a:t>th</a:t>
            </a:r>
            <a:r>
              <a:rPr lang="en-US" sz="2400" dirty="0" smtClean="0"/>
              <a:t> Call </a:t>
            </a:r>
            <a:r>
              <a:rPr lang="en-US" sz="2400" dirty="0"/>
              <a:t>– </a:t>
            </a:r>
            <a:r>
              <a:rPr lang="en-GB" sz="2400" dirty="0" smtClean="0"/>
              <a:t>Application form</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13</a:t>
            </a:fld>
            <a:endParaRPr lang="en-US"/>
          </a:p>
        </p:txBody>
      </p:sp>
      <p:sp>
        <p:nvSpPr>
          <p:cNvPr id="9" name="TextBox 8"/>
          <p:cNvSpPr txBox="1"/>
          <p:nvPr/>
        </p:nvSpPr>
        <p:spPr>
          <a:xfrm>
            <a:off x="6548690" y="644440"/>
            <a:ext cx="1931213" cy="1169551"/>
          </a:xfrm>
          <a:prstGeom prst="rect">
            <a:avLst/>
          </a:prstGeom>
          <a:noFill/>
        </p:spPr>
        <p:txBody>
          <a:bodyPr wrap="square" rtlCol="0">
            <a:spAutoFit/>
          </a:bodyPr>
          <a:lstStyle/>
          <a:p>
            <a:r>
              <a:rPr lang="en-GB" sz="1400" dirty="0" err="1" smtClean="0"/>
              <a:t>CEOI</a:t>
            </a:r>
            <a:r>
              <a:rPr lang="en-GB" sz="1400" dirty="0" smtClean="0"/>
              <a:t> contribution to total project cost; for collaborative proposals see requirements in </a:t>
            </a:r>
            <a:r>
              <a:rPr lang="en-GB" sz="1400" dirty="0" err="1" smtClean="0"/>
              <a:t>AOO</a:t>
            </a:r>
            <a:r>
              <a:rPr lang="en-GB" sz="1400" dirty="0" smtClean="0"/>
              <a:t> Section 15</a:t>
            </a:r>
            <a:endParaRPr lang="en-GB" sz="1400" dirty="0"/>
          </a:p>
        </p:txBody>
      </p:sp>
      <p:sp>
        <p:nvSpPr>
          <p:cNvPr id="11" name="TextBox 10"/>
          <p:cNvSpPr txBox="1"/>
          <p:nvPr/>
        </p:nvSpPr>
        <p:spPr>
          <a:xfrm>
            <a:off x="6599902" y="3607719"/>
            <a:ext cx="2258812" cy="738664"/>
          </a:xfrm>
          <a:prstGeom prst="rect">
            <a:avLst/>
          </a:prstGeom>
          <a:noFill/>
        </p:spPr>
        <p:txBody>
          <a:bodyPr wrap="square" rtlCol="0">
            <a:spAutoFit/>
          </a:bodyPr>
          <a:lstStyle/>
          <a:p>
            <a:r>
              <a:rPr lang="en-GB" sz="1400" dirty="0" smtClean="0"/>
              <a:t>Total FEC cost of the project = CEOI grant + partner contributions</a:t>
            </a:r>
            <a:endParaRPr lang="en-GB" sz="1400" dirty="0"/>
          </a:p>
        </p:txBody>
      </p:sp>
      <p:sp>
        <p:nvSpPr>
          <p:cNvPr id="12" name="TextBox 11"/>
          <p:cNvSpPr txBox="1"/>
          <p:nvPr/>
        </p:nvSpPr>
        <p:spPr>
          <a:xfrm>
            <a:off x="6613073" y="2784105"/>
            <a:ext cx="1931213" cy="738664"/>
          </a:xfrm>
          <a:prstGeom prst="rect">
            <a:avLst/>
          </a:prstGeom>
          <a:noFill/>
        </p:spPr>
        <p:txBody>
          <a:bodyPr wrap="square" rtlCol="0">
            <a:spAutoFit/>
          </a:bodyPr>
          <a:lstStyle/>
          <a:p>
            <a:r>
              <a:rPr lang="en-GB" sz="1400" dirty="0" smtClean="0"/>
              <a:t>% have to comply with subsidy control rules (see AOO Section 15)</a:t>
            </a:r>
            <a:endParaRPr lang="en-GB" sz="1400" dirty="0"/>
          </a:p>
        </p:txBody>
      </p:sp>
      <p:pic>
        <p:nvPicPr>
          <p:cNvPr id="7" name="Picture 6"/>
          <p:cNvPicPr>
            <a:picLocks noChangeAspect="1"/>
          </p:cNvPicPr>
          <p:nvPr/>
        </p:nvPicPr>
        <p:blipFill>
          <a:blip r:embed="rId2"/>
          <a:stretch>
            <a:fillRect/>
          </a:stretch>
        </p:blipFill>
        <p:spPr>
          <a:xfrm>
            <a:off x="1917482" y="509314"/>
            <a:ext cx="4200916" cy="4275329"/>
          </a:xfrm>
          <a:prstGeom prst="rect">
            <a:avLst/>
          </a:prstGeom>
        </p:spPr>
      </p:pic>
      <p:sp>
        <p:nvSpPr>
          <p:cNvPr id="8" name="Right Arrow 7"/>
          <p:cNvSpPr/>
          <p:nvPr/>
        </p:nvSpPr>
        <p:spPr>
          <a:xfrm rot="10800000">
            <a:off x="6172200" y="912490"/>
            <a:ext cx="427703" cy="2880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ight Arrow 12"/>
          <p:cNvSpPr/>
          <p:nvPr/>
        </p:nvSpPr>
        <p:spPr>
          <a:xfrm rot="10800000">
            <a:off x="6172199" y="3637415"/>
            <a:ext cx="427703" cy="2880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ight Brace 9"/>
          <p:cNvSpPr/>
          <p:nvPr/>
        </p:nvSpPr>
        <p:spPr>
          <a:xfrm>
            <a:off x="6172198" y="2698955"/>
            <a:ext cx="213852" cy="90896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2982098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a:t>
            </a:r>
            <a:r>
              <a:rPr lang="en-US" sz="2400" dirty="0"/>
              <a:t>Call </a:t>
            </a:r>
            <a:r>
              <a:rPr lang="en-US" sz="2400" dirty="0" smtClean="0"/>
              <a:t>– Assessment Criteria</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14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887287796"/>
              </p:ext>
            </p:extLst>
          </p:nvPr>
        </p:nvGraphicFramePr>
        <p:xfrm>
          <a:off x="1333500" y="1240132"/>
          <a:ext cx="6191250" cy="2556533"/>
        </p:xfrm>
        <a:graphic>
          <a:graphicData uri="http://schemas.openxmlformats.org/drawingml/2006/table">
            <a:tbl>
              <a:tblPr firstRow="1">
                <a:tableStyleId>{5FD0F851-EC5A-4D38-B0AD-8093EC10F338}</a:tableStyleId>
              </a:tblPr>
              <a:tblGrid>
                <a:gridCol w="1020428">
                  <a:extLst>
                    <a:ext uri="{9D8B030D-6E8A-4147-A177-3AD203B41FA5}">
                      <a16:colId xmlns="" xmlns:a16="http://schemas.microsoft.com/office/drawing/2014/main" val="2889395456"/>
                    </a:ext>
                  </a:extLst>
                </a:gridCol>
                <a:gridCol w="4532647">
                  <a:extLst>
                    <a:ext uri="{9D8B030D-6E8A-4147-A177-3AD203B41FA5}">
                      <a16:colId xmlns="" xmlns:a16="http://schemas.microsoft.com/office/drawing/2014/main" val="1543267627"/>
                    </a:ext>
                  </a:extLst>
                </a:gridCol>
                <a:gridCol w="638175">
                  <a:extLst>
                    <a:ext uri="{9D8B030D-6E8A-4147-A177-3AD203B41FA5}">
                      <a16:colId xmlns="" xmlns:a16="http://schemas.microsoft.com/office/drawing/2014/main" val="1915748548"/>
                    </a:ext>
                  </a:extLst>
                </a:gridCol>
              </a:tblGrid>
              <a:tr h="274320">
                <a:tc>
                  <a:txBody>
                    <a:bodyPr/>
                    <a:lstStyle/>
                    <a:p>
                      <a:pPr algn="ctr"/>
                      <a:r>
                        <a:rPr lang="en-GB" sz="1400" dirty="0" smtClean="0">
                          <a:effectLst/>
                        </a:rPr>
                        <a:t>Section</a:t>
                      </a:r>
                      <a:endParaRPr lang="en-GB" sz="1400" b="1" dirty="0">
                        <a:effectLst/>
                      </a:endParaRPr>
                    </a:p>
                  </a:txBody>
                  <a:tcPr marL="68580" marR="68580" marT="34290" marB="34290" anchor="ctr"/>
                </a:tc>
                <a:tc>
                  <a:txBody>
                    <a:bodyPr/>
                    <a:lstStyle/>
                    <a:p>
                      <a:pPr algn="ctr"/>
                      <a:r>
                        <a:rPr lang="en-GB" sz="1400" dirty="0" smtClean="0">
                          <a:effectLst/>
                        </a:rPr>
                        <a:t>Subject</a:t>
                      </a:r>
                      <a:endParaRPr lang="en-GB" sz="1400" b="1" dirty="0">
                        <a:effectLst/>
                      </a:endParaRPr>
                    </a:p>
                  </a:txBody>
                  <a:tcPr marL="68580" marR="68580" marT="34290" marB="34290" anchor="ctr"/>
                </a:tc>
                <a:tc>
                  <a:txBody>
                    <a:bodyPr/>
                    <a:lstStyle/>
                    <a:p>
                      <a:pPr algn="ctr"/>
                      <a:r>
                        <a:rPr lang="en-GB" sz="1400" dirty="0" smtClean="0">
                          <a:effectLst/>
                        </a:rPr>
                        <a:t>Mark</a:t>
                      </a:r>
                      <a:endParaRPr lang="en-GB" sz="1400" b="1" dirty="0">
                        <a:effectLst/>
                      </a:endParaRPr>
                    </a:p>
                  </a:txBody>
                  <a:tcPr marL="68580" marR="68580" marT="34290" marB="34290" anchor="ctr"/>
                </a:tc>
                <a:extLst>
                  <a:ext uri="{0D108BD9-81ED-4DB2-BD59-A6C34878D82A}">
                    <a16:rowId xmlns="" xmlns:a16="http://schemas.microsoft.com/office/drawing/2014/main" val="862924869"/>
                  </a:ext>
                </a:extLst>
              </a:tr>
              <a:tr h="297203">
                <a:tc>
                  <a:txBody>
                    <a:bodyPr/>
                    <a:lstStyle/>
                    <a:p>
                      <a:pPr algn="ctr"/>
                      <a:r>
                        <a:rPr lang="en-GB" sz="1400" dirty="0" smtClean="0">
                          <a:effectLst/>
                        </a:rPr>
                        <a:t>5.3</a:t>
                      </a:r>
                      <a:endParaRPr lang="en-GB" sz="1400" dirty="0">
                        <a:effectLst/>
                      </a:endParaRPr>
                    </a:p>
                  </a:txBody>
                  <a:tcPr marL="68580" marR="68580" marT="34290" marB="34290" anchor="ctr"/>
                </a:tc>
                <a:tc>
                  <a:txBody>
                    <a:bodyPr/>
                    <a:lstStyle/>
                    <a:p>
                      <a:pPr algn="l"/>
                      <a:r>
                        <a:rPr lang="en-GB" sz="1400" dirty="0" smtClean="0">
                          <a:effectLst/>
                        </a:rPr>
                        <a:t>Technical Case</a:t>
                      </a:r>
                      <a:endParaRPr lang="en-GB" sz="1400" dirty="0">
                        <a:effectLst/>
                      </a:endParaRPr>
                    </a:p>
                  </a:txBody>
                  <a:tcPr marL="68580" marR="68580" marT="34290" marB="34290" anchor="ctr"/>
                </a:tc>
                <a:tc>
                  <a:txBody>
                    <a:bodyPr/>
                    <a:lstStyle/>
                    <a:p>
                      <a:pPr algn="ctr"/>
                      <a:r>
                        <a:rPr lang="en-GB" sz="1400" dirty="0" smtClean="0">
                          <a:effectLst/>
                        </a:rPr>
                        <a:t>30%</a:t>
                      </a:r>
                      <a:endParaRPr lang="en-GB" sz="1400" dirty="0">
                        <a:effectLst/>
                      </a:endParaRPr>
                    </a:p>
                  </a:txBody>
                  <a:tcPr marL="68580" marR="68580" marT="34290" marB="34290" anchor="ctr"/>
                </a:tc>
                <a:extLst>
                  <a:ext uri="{0D108BD9-81ED-4DB2-BD59-A6C34878D82A}">
                    <a16:rowId xmlns="" xmlns:a16="http://schemas.microsoft.com/office/drawing/2014/main" val="1566175607"/>
                  </a:ext>
                </a:extLst>
              </a:tr>
              <a:tr h="285750">
                <a:tc>
                  <a:txBody>
                    <a:bodyPr/>
                    <a:lstStyle/>
                    <a:p>
                      <a:pPr algn="ctr"/>
                      <a:r>
                        <a:rPr lang="en-GB" sz="1400" dirty="0" smtClean="0">
                          <a:effectLst/>
                        </a:rPr>
                        <a:t>5.4</a:t>
                      </a:r>
                      <a:endParaRPr lang="en-GB" sz="1400" dirty="0">
                        <a:effectLst/>
                      </a:endParaRPr>
                    </a:p>
                  </a:txBody>
                  <a:tcPr marL="68580" marR="68580" marT="34290" marB="34290" anchor="ctr"/>
                </a:tc>
                <a:tc>
                  <a:txBody>
                    <a:bodyPr/>
                    <a:lstStyle/>
                    <a:p>
                      <a:pPr algn="l"/>
                      <a:r>
                        <a:rPr lang="en-GB" sz="1400" dirty="0" smtClean="0">
                          <a:effectLst/>
                        </a:rPr>
                        <a:t>Exploitation Plan and Enhancement of National Capability </a:t>
                      </a:r>
                      <a:endParaRPr lang="en-GB" sz="1400" dirty="0">
                        <a:effectLst/>
                      </a:endParaRPr>
                    </a:p>
                  </a:txBody>
                  <a:tcPr marL="68580" marR="68580" marT="34290" marB="34290" anchor="ctr"/>
                </a:tc>
                <a:tc>
                  <a:txBody>
                    <a:bodyPr/>
                    <a:lstStyle/>
                    <a:p>
                      <a:pPr algn="ctr"/>
                      <a:r>
                        <a:rPr lang="en-GB" sz="1400" dirty="0" smtClean="0">
                          <a:effectLst/>
                        </a:rPr>
                        <a:t>20%</a:t>
                      </a:r>
                      <a:endParaRPr lang="en-GB" sz="1400" dirty="0">
                        <a:effectLst/>
                      </a:endParaRPr>
                    </a:p>
                  </a:txBody>
                  <a:tcPr marL="68580" marR="68580" marT="34290" marB="34290" anchor="ctr"/>
                </a:tc>
                <a:extLst>
                  <a:ext uri="{0D108BD9-81ED-4DB2-BD59-A6C34878D82A}">
                    <a16:rowId xmlns="" xmlns:a16="http://schemas.microsoft.com/office/drawing/2014/main" val="713933496"/>
                  </a:ext>
                </a:extLst>
              </a:tr>
              <a:tr h="274320">
                <a:tc>
                  <a:txBody>
                    <a:bodyPr/>
                    <a:lstStyle/>
                    <a:p>
                      <a:pPr algn="ctr"/>
                      <a:r>
                        <a:rPr lang="en-GB" sz="1400" dirty="0" smtClean="0">
                          <a:effectLst/>
                        </a:rPr>
                        <a:t>5.5</a:t>
                      </a:r>
                      <a:endParaRPr lang="en-GB" sz="1400" dirty="0">
                        <a:effectLst/>
                      </a:endParaRPr>
                    </a:p>
                  </a:txBody>
                  <a:tcPr marL="68580" marR="68580" marT="34290" marB="34290" anchor="ctr"/>
                </a:tc>
                <a:tc>
                  <a:txBody>
                    <a:bodyPr/>
                    <a:lstStyle/>
                    <a:p>
                      <a:pPr algn="l"/>
                      <a:r>
                        <a:rPr lang="en-GB" sz="1400" dirty="0" smtClean="0">
                          <a:effectLst/>
                        </a:rPr>
                        <a:t>Project Team </a:t>
                      </a:r>
                      <a:endParaRPr lang="en-GB" sz="1400" dirty="0">
                        <a:effectLst/>
                      </a:endParaRPr>
                    </a:p>
                  </a:txBody>
                  <a:tcPr marL="68580" marR="68580" marT="34290" marB="34290" anchor="ctr"/>
                </a:tc>
                <a:tc>
                  <a:txBody>
                    <a:bodyPr/>
                    <a:lstStyle/>
                    <a:p>
                      <a:pPr algn="ctr"/>
                      <a:r>
                        <a:rPr lang="en-GB" sz="1400" dirty="0" smtClean="0">
                          <a:effectLst/>
                        </a:rPr>
                        <a:t>10%</a:t>
                      </a:r>
                      <a:endParaRPr lang="en-GB" sz="1400" dirty="0">
                        <a:effectLst/>
                      </a:endParaRPr>
                    </a:p>
                  </a:txBody>
                  <a:tcPr marL="68580" marR="68580" marT="34290" marB="34290" anchor="ctr"/>
                </a:tc>
                <a:extLst>
                  <a:ext uri="{0D108BD9-81ED-4DB2-BD59-A6C34878D82A}">
                    <a16:rowId xmlns="" xmlns:a16="http://schemas.microsoft.com/office/drawing/2014/main" val="3187556017"/>
                  </a:ext>
                </a:extLst>
              </a:tr>
              <a:tr h="274320">
                <a:tc>
                  <a:txBody>
                    <a:bodyPr/>
                    <a:lstStyle/>
                    <a:p>
                      <a:pPr algn="ctr"/>
                      <a:r>
                        <a:rPr lang="en-GB" sz="1400" dirty="0" smtClean="0">
                          <a:effectLst/>
                        </a:rPr>
                        <a:t>5.6</a:t>
                      </a:r>
                    </a:p>
                  </a:txBody>
                  <a:tcPr marL="68580" marR="68580" marT="34290" marB="34290" anchor="ctr"/>
                </a:tc>
                <a:tc>
                  <a:txBody>
                    <a:bodyPr/>
                    <a:lstStyle/>
                    <a:p>
                      <a:pPr algn="l"/>
                      <a:r>
                        <a:rPr lang="en-GB" sz="1400" dirty="0" smtClean="0">
                          <a:effectLst/>
                        </a:rPr>
                        <a:t>Project</a:t>
                      </a:r>
                      <a:r>
                        <a:rPr lang="en-GB" sz="1400" baseline="0" dirty="0" smtClean="0">
                          <a:effectLst/>
                        </a:rPr>
                        <a:t> Management</a:t>
                      </a:r>
                      <a:endParaRPr lang="en-GB" sz="1400" dirty="0">
                        <a:effectLst/>
                      </a:endParaRPr>
                    </a:p>
                  </a:txBody>
                  <a:tcPr marL="68580" marR="68580" marT="34290" marB="34290" anchor="ctr"/>
                </a:tc>
                <a:tc>
                  <a:txBody>
                    <a:bodyPr/>
                    <a:lstStyle/>
                    <a:p>
                      <a:pPr algn="ctr"/>
                      <a:r>
                        <a:rPr lang="en-GB" sz="1400" dirty="0" smtClean="0">
                          <a:effectLst/>
                        </a:rPr>
                        <a:t>20%</a:t>
                      </a:r>
                    </a:p>
                  </a:txBody>
                  <a:tcPr marL="68580" marR="68580" marT="34290" marB="34290" anchor="ctr"/>
                </a:tc>
                <a:extLst>
                  <a:ext uri="{0D108BD9-81ED-4DB2-BD59-A6C34878D82A}">
                    <a16:rowId xmlns="" xmlns:a16="http://schemas.microsoft.com/office/drawing/2014/main" val="1018488170"/>
                  </a:ext>
                </a:extLst>
              </a:tr>
              <a:tr h="274320">
                <a:tc>
                  <a:txBody>
                    <a:bodyPr/>
                    <a:lstStyle/>
                    <a:p>
                      <a:pPr algn="ctr"/>
                      <a:r>
                        <a:rPr lang="en-GB" sz="1400" dirty="0" smtClean="0">
                          <a:effectLst/>
                        </a:rPr>
                        <a:t>5.7</a:t>
                      </a:r>
                      <a:endParaRPr lang="en-GB" sz="1400" dirty="0">
                        <a:effectLst/>
                      </a:endParaRPr>
                    </a:p>
                  </a:txBody>
                  <a:tcPr marL="68580" marR="68580" marT="34290" marB="34290" anchor="ctr"/>
                </a:tc>
                <a:tc>
                  <a:txBody>
                    <a:bodyPr/>
                    <a:lstStyle/>
                    <a:p>
                      <a:pPr algn="l"/>
                      <a:r>
                        <a:rPr lang="en-GB" sz="1400" dirty="0" smtClean="0">
                          <a:effectLst/>
                        </a:rPr>
                        <a:t>Project Finances</a:t>
                      </a:r>
                      <a:endParaRPr lang="en-GB" sz="1400" dirty="0">
                        <a:effectLst/>
                      </a:endParaRPr>
                    </a:p>
                  </a:txBody>
                  <a:tcPr marL="68580" marR="68580" marT="34290" marB="34290" anchor="ctr"/>
                </a:tc>
                <a:tc>
                  <a:txBody>
                    <a:bodyPr/>
                    <a:lstStyle/>
                    <a:p>
                      <a:pPr algn="ctr"/>
                      <a:r>
                        <a:rPr lang="en-GB" sz="1400" dirty="0" smtClean="0">
                          <a:effectLst/>
                        </a:rPr>
                        <a:t>10%</a:t>
                      </a:r>
                      <a:endParaRPr lang="en-GB" sz="1400" dirty="0">
                        <a:effectLst/>
                      </a:endParaRPr>
                    </a:p>
                  </a:txBody>
                  <a:tcPr marL="68580" marR="68580" marT="34290" marB="34290" anchor="ctr"/>
                </a:tc>
                <a:extLst>
                  <a:ext uri="{0D108BD9-81ED-4DB2-BD59-A6C34878D82A}">
                    <a16:rowId xmlns="" xmlns:a16="http://schemas.microsoft.com/office/drawing/2014/main" val="1054688016"/>
                  </a:ext>
                </a:extLst>
              </a:tr>
              <a:tr h="274320">
                <a:tc>
                  <a:txBody>
                    <a:bodyPr/>
                    <a:lstStyle/>
                    <a:p>
                      <a:pPr algn="ctr"/>
                      <a:r>
                        <a:rPr lang="en-GB" sz="1400" dirty="0" smtClean="0">
                          <a:effectLst/>
                        </a:rPr>
                        <a:t>5.8</a:t>
                      </a:r>
                      <a:endParaRPr lang="en-GB" sz="1400" dirty="0">
                        <a:effectLst/>
                      </a:endParaRPr>
                    </a:p>
                  </a:txBody>
                  <a:tcPr marL="68580" marR="68580" marT="34290" marB="34290" anchor="ctr"/>
                </a:tc>
                <a:tc>
                  <a:txBody>
                    <a:bodyPr/>
                    <a:lstStyle/>
                    <a:p>
                      <a:pPr algn="l"/>
                      <a:r>
                        <a:rPr lang="en-GB" sz="1400" dirty="0" smtClean="0">
                          <a:effectLst/>
                        </a:rPr>
                        <a:t>Collaboration </a:t>
                      </a:r>
                    </a:p>
                  </a:txBody>
                  <a:tcPr marL="68580" marR="68580" marT="34290" marB="34290" anchor="ctr"/>
                </a:tc>
                <a:tc>
                  <a:txBody>
                    <a:bodyPr/>
                    <a:lstStyle/>
                    <a:p>
                      <a:pPr algn="ctr"/>
                      <a:r>
                        <a:rPr lang="en-GB" sz="1400" dirty="0" smtClean="0">
                          <a:effectLst/>
                        </a:rPr>
                        <a:t>5%</a:t>
                      </a:r>
                      <a:endParaRPr lang="en-GB" sz="1400" dirty="0">
                        <a:effectLst/>
                      </a:endParaRPr>
                    </a:p>
                  </a:txBody>
                  <a:tcPr marL="68580" marR="68580" marT="34290" marB="34290" anchor="ctr"/>
                </a:tc>
                <a:extLst>
                  <a:ext uri="{0D108BD9-81ED-4DB2-BD59-A6C34878D82A}">
                    <a16:rowId xmlns="" xmlns:a16="http://schemas.microsoft.com/office/drawing/2014/main" val="599807171"/>
                  </a:ext>
                </a:extLst>
              </a:tr>
              <a:tr h="274320">
                <a:tc>
                  <a:txBody>
                    <a:bodyPr/>
                    <a:lstStyle/>
                    <a:p>
                      <a:pPr algn="ctr"/>
                      <a:r>
                        <a:rPr lang="en-GB" sz="1400" dirty="0" smtClean="0">
                          <a:effectLst/>
                        </a:rPr>
                        <a:t>5.9 &amp; 8</a:t>
                      </a:r>
                      <a:endParaRPr lang="en-GB" sz="1400" dirty="0">
                        <a:effectLst/>
                      </a:endParaRPr>
                    </a:p>
                  </a:txBody>
                  <a:tcPr marL="68580" marR="68580" marT="34290" marB="3429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smtClean="0">
                          <a:effectLst/>
                        </a:rPr>
                        <a:t>Grant Conformance </a:t>
                      </a:r>
                    </a:p>
                  </a:txBody>
                  <a:tcPr marL="68580" marR="68580" marT="34290" marB="34290" anchor="ctr"/>
                </a:tc>
                <a:tc>
                  <a:txBody>
                    <a:bodyPr/>
                    <a:lstStyle/>
                    <a:p>
                      <a:pPr algn="ctr"/>
                      <a:r>
                        <a:rPr lang="en-GB" sz="1400" dirty="0" smtClean="0">
                          <a:effectLst/>
                        </a:rPr>
                        <a:t>5%</a:t>
                      </a:r>
                      <a:endParaRPr lang="en-GB" sz="1400" dirty="0">
                        <a:effectLst/>
                      </a:endParaRPr>
                    </a:p>
                  </a:txBody>
                  <a:tcPr marL="68580" marR="68580" marT="34290" marB="34290" anchor="ctr"/>
                </a:tc>
                <a:extLst>
                  <a:ext uri="{0D108BD9-81ED-4DB2-BD59-A6C34878D82A}">
                    <a16:rowId xmlns="" xmlns:a16="http://schemas.microsoft.com/office/drawing/2014/main" val="476620996"/>
                  </a:ext>
                </a:extLst>
              </a:tr>
              <a:tr h="274320">
                <a:tc>
                  <a:txBody>
                    <a:bodyPr/>
                    <a:lstStyle/>
                    <a:p>
                      <a:pPr algn="ctr"/>
                      <a:endParaRPr lang="en-GB" sz="1400" dirty="0">
                        <a:effectLst/>
                      </a:endParaRPr>
                    </a:p>
                  </a:txBody>
                  <a:tcPr marL="68580" marR="68580" marT="34290" marB="34290" anchor="ctr"/>
                </a:tc>
                <a:tc>
                  <a:txBody>
                    <a:bodyPr/>
                    <a:lstStyle/>
                    <a:p>
                      <a:pPr algn="l"/>
                      <a:r>
                        <a:rPr lang="en-GB" sz="1400" dirty="0" smtClean="0">
                          <a:effectLst/>
                        </a:rPr>
                        <a:t>TOTAL</a:t>
                      </a:r>
                      <a:endParaRPr lang="en-GB" sz="1400" dirty="0">
                        <a:effectLst/>
                      </a:endParaRPr>
                    </a:p>
                  </a:txBody>
                  <a:tcPr marL="68580" marR="68580" marT="34290" marB="34290" anchor="ctr"/>
                </a:tc>
                <a:tc>
                  <a:txBody>
                    <a:bodyPr/>
                    <a:lstStyle/>
                    <a:p>
                      <a:pPr algn="ctr"/>
                      <a:r>
                        <a:rPr lang="en-GB" sz="1400" dirty="0" smtClean="0">
                          <a:effectLst/>
                        </a:rPr>
                        <a:t>100%</a:t>
                      </a:r>
                      <a:endParaRPr lang="en-GB" sz="1400" dirty="0">
                        <a:effectLst/>
                      </a:endParaRPr>
                    </a:p>
                  </a:txBody>
                  <a:tcPr marL="68580" marR="68580" marT="34290" marB="34290" anchor="ctr"/>
                </a:tc>
                <a:extLst>
                  <a:ext uri="{0D108BD9-81ED-4DB2-BD59-A6C34878D82A}">
                    <a16:rowId xmlns="" xmlns:a16="http://schemas.microsoft.com/office/drawing/2014/main" val="69633692"/>
                  </a:ext>
                </a:extLst>
              </a:tr>
            </a:tbl>
          </a:graphicData>
        </a:graphic>
      </p:graphicFrame>
      <p:sp>
        <p:nvSpPr>
          <p:cNvPr id="9" name="Rectangle 1"/>
          <p:cNvSpPr>
            <a:spLocks noChangeArrowheads="1"/>
          </p:cNvSpPr>
          <p:nvPr/>
        </p:nvSpPr>
        <p:spPr bwMode="auto">
          <a:xfrm>
            <a:off x="1533425" y="1459593"/>
            <a:ext cx="65" cy="255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47610" numCol="1" anchor="ctr" anchorCtr="0" compatLnSpc="1">
            <a:prstTxWarp prst="textNoShape">
              <a:avLst/>
            </a:prstTxWarp>
            <a:spAutoFit/>
          </a:bodyPr>
          <a:lstStyle/>
          <a:p>
            <a:endParaRPr lang="en-GB" sz="1350"/>
          </a:p>
        </p:txBody>
      </p:sp>
      <p:sp>
        <p:nvSpPr>
          <p:cNvPr id="7"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
        <p:nvSpPr>
          <p:cNvPr id="3" name="TextBox 2"/>
          <p:cNvSpPr txBox="1"/>
          <p:nvPr/>
        </p:nvSpPr>
        <p:spPr>
          <a:xfrm>
            <a:off x="1593203" y="3973568"/>
            <a:ext cx="5826147" cy="369332"/>
          </a:xfrm>
          <a:prstGeom prst="rect">
            <a:avLst/>
          </a:prstGeom>
          <a:noFill/>
        </p:spPr>
        <p:txBody>
          <a:bodyPr wrap="none" rtlCol="0">
            <a:spAutoFit/>
          </a:bodyPr>
          <a:lstStyle/>
          <a:p>
            <a:r>
              <a:rPr lang="en-GB" dirty="0" smtClean="0">
                <a:solidFill>
                  <a:srgbClr val="FF0000"/>
                </a:solidFill>
              </a:rPr>
              <a:t>See the </a:t>
            </a:r>
            <a:r>
              <a:rPr lang="en-GB" dirty="0" err="1" smtClean="0">
                <a:solidFill>
                  <a:srgbClr val="FF0000"/>
                </a:solidFill>
              </a:rPr>
              <a:t>AOO</a:t>
            </a:r>
            <a:r>
              <a:rPr lang="en-GB" dirty="0" smtClean="0">
                <a:solidFill>
                  <a:srgbClr val="FF0000"/>
                </a:solidFill>
              </a:rPr>
              <a:t> for a description of the content in each Section </a:t>
            </a:r>
            <a:endParaRPr lang="en-GB" dirty="0">
              <a:solidFill>
                <a:srgbClr val="FF0000"/>
              </a:solidFill>
            </a:endParaRPr>
          </a:p>
        </p:txBody>
      </p:sp>
    </p:spTree>
    <p:extLst>
      <p:ext uri="{BB962C8B-B14F-4D97-AF65-F5344CB8AC3E}">
        <p14:creationId xmlns:p14="http://schemas.microsoft.com/office/powerpoint/2010/main" val="103114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a:t>
            </a:r>
            <a:r>
              <a:rPr lang="en-US" sz="2400" dirty="0"/>
              <a:t>Call – Assessment Criteria </a:t>
            </a:r>
            <a:br>
              <a:rPr lang="en-US" sz="2400" dirty="0"/>
            </a:br>
            <a:r>
              <a:rPr lang="en-US" sz="2400" dirty="0"/>
              <a:t>Technical </a:t>
            </a:r>
            <a:r>
              <a:rPr lang="en-US" sz="2400" dirty="0" smtClean="0"/>
              <a:t>Case – Notes </a:t>
            </a:r>
            <a:endParaRPr lang="en-GB" sz="2400" dirty="0"/>
          </a:p>
        </p:txBody>
      </p:sp>
      <p:sp>
        <p:nvSpPr>
          <p:cNvPr id="3" name="Content Placeholder 2"/>
          <p:cNvSpPr>
            <a:spLocks noGrp="1"/>
          </p:cNvSpPr>
          <p:nvPr>
            <p:ph idx="1"/>
          </p:nvPr>
        </p:nvSpPr>
        <p:spPr>
          <a:xfrm>
            <a:off x="388418" y="919952"/>
            <a:ext cx="7914010" cy="3778290"/>
          </a:xfrm>
        </p:spPr>
        <p:txBody>
          <a:bodyPr>
            <a:normAutofit/>
          </a:bodyPr>
          <a:lstStyle/>
          <a:p>
            <a:pPr>
              <a:tabLst>
                <a:tab pos="407194" algn="l"/>
                <a:tab pos="671513" algn="l"/>
              </a:tabLst>
            </a:pPr>
            <a:endParaRPr lang="en-GB" sz="1575" dirty="0" smtClean="0">
              <a:solidFill>
                <a:prstClr val="black"/>
              </a:solidFill>
            </a:endParaRPr>
          </a:p>
          <a:p>
            <a:pPr>
              <a:tabLst>
                <a:tab pos="407194" algn="l"/>
                <a:tab pos="671513" algn="l"/>
              </a:tabLst>
            </a:pPr>
            <a:r>
              <a:rPr lang="en-GB" sz="1575" dirty="0" smtClean="0">
                <a:solidFill>
                  <a:prstClr val="black"/>
                </a:solidFill>
              </a:rPr>
              <a:t>CEOI </a:t>
            </a:r>
            <a:r>
              <a:rPr lang="en-GB" sz="1600" dirty="0">
                <a:solidFill>
                  <a:prstClr val="black"/>
                </a:solidFill>
              </a:rPr>
              <a:t>calls</a:t>
            </a:r>
            <a:r>
              <a:rPr lang="en-GB" sz="1575" dirty="0">
                <a:solidFill>
                  <a:prstClr val="black"/>
                </a:solidFill>
              </a:rPr>
              <a:t> are aimed at the development of </a:t>
            </a:r>
            <a:r>
              <a:rPr lang="en-GB" sz="1575" b="1" dirty="0">
                <a:solidFill>
                  <a:schemeClr val="accent1"/>
                </a:solidFill>
              </a:rPr>
              <a:t>upstream EO technologies</a:t>
            </a:r>
            <a:r>
              <a:rPr lang="en-GB" sz="1575" dirty="0">
                <a:solidFill>
                  <a:prstClr val="black"/>
                </a:solidFill>
              </a:rPr>
              <a:t>; Proposals that solely focus on downstream algorithm development, or the science to raise Science Readiness Level (SRL), are not appropriate. </a:t>
            </a:r>
          </a:p>
          <a:p>
            <a:pPr lvl="1">
              <a:tabLst>
                <a:tab pos="407194" algn="l"/>
                <a:tab pos="671513" algn="l"/>
              </a:tabLst>
            </a:pPr>
            <a:r>
              <a:rPr lang="en-GB" sz="1575" dirty="0">
                <a:solidFill>
                  <a:prstClr val="black"/>
                </a:solidFill>
              </a:rPr>
              <a:t>However if you are developing for instance sensor inversion models, then that would be a suitable piece of work as long as it is supporting a broader hardware technology development programme as the main activity in the proposal.</a:t>
            </a:r>
          </a:p>
          <a:p>
            <a:pPr lvl="1">
              <a:tabLst>
                <a:tab pos="407194" algn="l"/>
                <a:tab pos="671513" algn="l"/>
              </a:tabLst>
            </a:pPr>
            <a:r>
              <a:rPr lang="en-GB" sz="1575" dirty="0">
                <a:solidFill>
                  <a:prstClr val="black"/>
                </a:solidFill>
              </a:rPr>
              <a:t>Development of on-board processing is applicable, but must have a direct impact on the effectiveness of the EO instrument/sensor. In contrast, the development of </a:t>
            </a:r>
            <a:r>
              <a:rPr lang="en-GB" sz="1575" b="1" dirty="0">
                <a:solidFill>
                  <a:schemeClr val="accent1"/>
                </a:solidFill>
              </a:rPr>
              <a:t>downstream applications will not be supported by the CEOI </a:t>
            </a:r>
            <a:r>
              <a:rPr lang="en-GB" sz="1575" dirty="0" smtClean="0">
                <a:solidFill>
                  <a:prstClr val="black"/>
                </a:solidFill>
              </a:rPr>
              <a:t>– it is </a:t>
            </a:r>
            <a:r>
              <a:rPr lang="en-GB" sz="1575" dirty="0">
                <a:solidFill>
                  <a:prstClr val="black"/>
                </a:solidFill>
              </a:rPr>
              <a:t>something more appropriate to other UK Space Agency and </a:t>
            </a:r>
            <a:r>
              <a:rPr lang="en-GB" sz="1575" dirty="0" smtClean="0">
                <a:solidFill>
                  <a:prstClr val="black"/>
                </a:solidFill>
              </a:rPr>
              <a:t>UK Research and Innovation funding </a:t>
            </a:r>
            <a:r>
              <a:rPr lang="en-GB" sz="1575" dirty="0">
                <a:solidFill>
                  <a:prstClr val="black"/>
                </a:solidFill>
              </a:rPr>
              <a:t>routes.</a:t>
            </a:r>
            <a:endParaRPr lang="en-GB" sz="1800" dirty="0">
              <a:solidFill>
                <a:prstClr val="black"/>
              </a:solidFill>
            </a:endParaRPr>
          </a:p>
          <a:p>
            <a:pPr marL="0" indent="0">
              <a:buNone/>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p:txBody>
      </p:sp>
      <p:sp>
        <p:nvSpPr>
          <p:cNvPr id="6" name="Slide Number Placeholder 5"/>
          <p:cNvSpPr>
            <a:spLocks noGrp="1"/>
          </p:cNvSpPr>
          <p:nvPr>
            <p:ph type="sldNum" sz="quarter" idx="12"/>
          </p:nvPr>
        </p:nvSpPr>
        <p:spPr/>
        <p:txBody>
          <a:bodyPr/>
          <a:lstStyle/>
          <a:p>
            <a:fld id="{2897CF57-1420-0F47-AE6E-A846618845F5}" type="slidenum">
              <a:rPr lang="en-US" smtClean="0"/>
              <a:t>15</a:t>
            </a:fld>
            <a:endParaRPr lang="en-US"/>
          </a:p>
        </p:txBody>
      </p:sp>
      <p:sp>
        <p:nvSpPr>
          <p:cNvPr id="7"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99334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a:t>
            </a:r>
            <a:r>
              <a:rPr lang="en-US" sz="2400" dirty="0"/>
              <a:t>Call </a:t>
            </a:r>
            <a:r>
              <a:rPr lang="en-US" sz="2400" dirty="0" smtClean="0"/>
              <a:t>– Assessment </a:t>
            </a:r>
            <a:r>
              <a:rPr lang="en-US" sz="2400" dirty="0"/>
              <a:t>Criteria </a:t>
            </a:r>
            <a:br>
              <a:rPr lang="en-US" sz="2400" dirty="0"/>
            </a:br>
            <a:r>
              <a:rPr lang="en-US" sz="2400" dirty="0"/>
              <a:t>Project </a:t>
            </a:r>
            <a:r>
              <a:rPr lang="en-US" sz="2400" dirty="0" smtClean="0"/>
              <a:t>Finances – Notes</a:t>
            </a:r>
            <a:endParaRPr lang="en-GB" sz="2400" dirty="0"/>
          </a:p>
        </p:txBody>
      </p:sp>
      <p:sp>
        <p:nvSpPr>
          <p:cNvPr id="3" name="Content Placeholder 2"/>
          <p:cNvSpPr>
            <a:spLocks noGrp="1"/>
          </p:cNvSpPr>
          <p:nvPr>
            <p:ph idx="1"/>
          </p:nvPr>
        </p:nvSpPr>
        <p:spPr>
          <a:xfrm>
            <a:off x="577901" y="928608"/>
            <a:ext cx="8108899" cy="3684508"/>
          </a:xfrm>
        </p:spPr>
        <p:txBody>
          <a:bodyPr>
            <a:normAutofit fontScale="77500" lnSpcReduction="20000"/>
          </a:bodyPr>
          <a:lstStyle/>
          <a:p>
            <a:pPr marL="0" indent="0">
              <a:buNone/>
            </a:pPr>
            <a:endParaRPr lang="en-GB" sz="800" dirty="0">
              <a:solidFill>
                <a:prstClr val="black"/>
              </a:solidFill>
            </a:endParaRPr>
          </a:p>
          <a:p>
            <a:pPr marL="0" indent="0">
              <a:buNone/>
            </a:pPr>
            <a:endParaRPr lang="en-GB" sz="1800" dirty="0">
              <a:solidFill>
                <a:prstClr val="black"/>
              </a:solidFill>
            </a:endParaRPr>
          </a:p>
          <a:p>
            <a:pPr marL="0" indent="0">
              <a:buNone/>
              <a:tabLst>
                <a:tab pos="407194" algn="l"/>
                <a:tab pos="671513" algn="l"/>
              </a:tabLst>
            </a:pPr>
            <a:r>
              <a:rPr lang="en-GB" sz="2200" dirty="0" smtClean="0">
                <a:solidFill>
                  <a:prstClr val="black"/>
                </a:solidFill>
              </a:rPr>
              <a:t>Full Economic Costs</a:t>
            </a:r>
          </a:p>
          <a:p>
            <a:r>
              <a:rPr lang="en-GB" sz="1900" dirty="0"/>
              <a:t>Academic Partners and Government institutions will be funded at no more than 80% of Full Economic Cost (</a:t>
            </a:r>
            <a:r>
              <a:rPr lang="en-GB" sz="1900" dirty="0" err="1"/>
              <a:t>FEC</a:t>
            </a:r>
            <a:r>
              <a:rPr lang="en-GB" sz="1900" dirty="0"/>
              <a:t>).</a:t>
            </a:r>
          </a:p>
          <a:p>
            <a:r>
              <a:rPr lang="en-GB" sz="1900" dirty="0"/>
              <a:t>See AOO reference [</a:t>
            </a:r>
            <a:r>
              <a:rPr lang="en-GB" sz="1900" dirty="0" smtClean="0"/>
              <a:t>RD7] </a:t>
            </a:r>
            <a:r>
              <a:rPr lang="en-GB" sz="1900" dirty="0"/>
              <a:t>for further information on FEC.</a:t>
            </a:r>
          </a:p>
          <a:p>
            <a:pPr marL="0" indent="0">
              <a:buNone/>
              <a:tabLst>
                <a:tab pos="407194" algn="l"/>
                <a:tab pos="671513" algn="l"/>
              </a:tabLst>
            </a:pPr>
            <a:endParaRPr lang="en-GB" sz="1800" dirty="0">
              <a:solidFill>
                <a:prstClr val="black"/>
              </a:solidFill>
            </a:endParaRPr>
          </a:p>
          <a:p>
            <a:pPr marL="0" indent="0">
              <a:buNone/>
              <a:tabLst>
                <a:tab pos="407194" algn="l"/>
                <a:tab pos="671513" algn="l"/>
              </a:tabLst>
            </a:pPr>
            <a:r>
              <a:rPr lang="en-GB" sz="2200" dirty="0" smtClean="0">
                <a:solidFill>
                  <a:prstClr val="black"/>
                </a:solidFill>
              </a:rPr>
              <a:t>In-kind contributions – a good </a:t>
            </a:r>
            <a:r>
              <a:rPr lang="en-GB" sz="2200" dirty="0">
                <a:solidFill>
                  <a:prstClr val="black"/>
                </a:solidFill>
              </a:rPr>
              <a:t>way to look at this is to ask yourself questions along the lines of:</a:t>
            </a:r>
          </a:p>
          <a:p>
            <a:pPr>
              <a:tabLst>
                <a:tab pos="407194" algn="l"/>
                <a:tab pos="671513" algn="l"/>
              </a:tabLst>
            </a:pPr>
            <a:r>
              <a:rPr lang="en-GB" sz="1900" dirty="0"/>
              <a:t>Has this a definable monetary value?</a:t>
            </a:r>
          </a:p>
          <a:p>
            <a:pPr>
              <a:tabLst>
                <a:tab pos="407194" algn="l"/>
                <a:tab pos="671513" algn="l"/>
              </a:tabLst>
            </a:pPr>
            <a:r>
              <a:rPr lang="en-GB" sz="1900" dirty="0"/>
              <a:t>Can I account for this contribution in a way an auditor would recognise?</a:t>
            </a:r>
          </a:p>
          <a:p>
            <a:pPr>
              <a:tabLst>
                <a:tab pos="407194" algn="l"/>
                <a:tab pos="671513" algn="l"/>
              </a:tabLst>
            </a:pPr>
            <a:r>
              <a:rPr lang="en-GB" sz="1900" dirty="0"/>
              <a:t>Can I show it was required to deliver the project?</a:t>
            </a:r>
          </a:p>
          <a:p>
            <a:pPr>
              <a:tabLst>
                <a:tab pos="407194" algn="l"/>
                <a:tab pos="671513" algn="l"/>
              </a:tabLst>
            </a:pPr>
            <a:r>
              <a:rPr lang="en-GB" sz="1900" dirty="0"/>
              <a:t>Is its contribution to the project commensurate with the value declared?</a:t>
            </a:r>
          </a:p>
          <a:p>
            <a:pPr>
              <a:tabLst>
                <a:tab pos="407194" algn="l"/>
                <a:tab pos="671513" algn="l"/>
              </a:tabLst>
            </a:pPr>
            <a:r>
              <a:rPr lang="en-GB" sz="1900" dirty="0"/>
              <a:t>Will it be provided during the project timescale</a:t>
            </a:r>
          </a:p>
          <a:p>
            <a:pPr>
              <a:tabLst>
                <a:tab pos="407194" algn="l"/>
                <a:tab pos="671513" algn="l"/>
              </a:tabLst>
            </a:pPr>
            <a:r>
              <a:rPr lang="en-GB" sz="1900" dirty="0"/>
              <a:t>For equipment purchases; residual value (or re-sale value) at the end of the project needs to be taken off the purchase price </a:t>
            </a:r>
          </a:p>
        </p:txBody>
      </p:sp>
      <p:sp>
        <p:nvSpPr>
          <p:cNvPr id="6" name="Slide Number Placeholder 5"/>
          <p:cNvSpPr>
            <a:spLocks noGrp="1"/>
          </p:cNvSpPr>
          <p:nvPr>
            <p:ph type="sldNum" sz="quarter" idx="12"/>
          </p:nvPr>
        </p:nvSpPr>
        <p:spPr/>
        <p:txBody>
          <a:bodyPr/>
          <a:lstStyle/>
          <a:p>
            <a:fld id="{2897CF57-1420-0F47-AE6E-A846618845F5}" type="slidenum">
              <a:rPr lang="en-US" smtClean="0"/>
              <a:t>16</a:t>
            </a:fld>
            <a:endParaRPr lang="en-US"/>
          </a:p>
        </p:txBody>
      </p:sp>
      <p:sp>
        <p:nvSpPr>
          <p:cNvPr id="7"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75141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a:t>
            </a:r>
            <a:r>
              <a:rPr lang="en-US" sz="2400" dirty="0"/>
              <a:t>Call </a:t>
            </a:r>
            <a:r>
              <a:rPr lang="en-US" sz="2400" dirty="0" smtClean="0"/>
              <a:t>– Assessment </a:t>
            </a:r>
            <a:r>
              <a:rPr lang="en-US" sz="2400" dirty="0"/>
              <a:t>Criteria </a:t>
            </a:r>
            <a:br>
              <a:rPr lang="en-US" sz="2400" dirty="0"/>
            </a:br>
            <a:r>
              <a:rPr lang="en-US" sz="2400" dirty="0" smtClean="0"/>
              <a:t>Allowable costs - Notes</a:t>
            </a:r>
            <a:endParaRPr lang="en-GB" sz="2400" dirty="0"/>
          </a:p>
        </p:txBody>
      </p:sp>
      <p:sp>
        <p:nvSpPr>
          <p:cNvPr id="3" name="Content Placeholder 2"/>
          <p:cNvSpPr>
            <a:spLocks noGrp="1"/>
          </p:cNvSpPr>
          <p:nvPr>
            <p:ph idx="1"/>
          </p:nvPr>
        </p:nvSpPr>
        <p:spPr>
          <a:xfrm>
            <a:off x="457200" y="1227959"/>
            <a:ext cx="7849540" cy="3374573"/>
          </a:xfrm>
        </p:spPr>
        <p:txBody>
          <a:bodyPr>
            <a:normAutofit fontScale="92500" lnSpcReduction="10000"/>
          </a:bodyPr>
          <a:lstStyle/>
          <a:p>
            <a:pPr>
              <a:tabLst>
                <a:tab pos="407194" algn="l"/>
                <a:tab pos="671513" algn="l"/>
              </a:tabLst>
            </a:pPr>
            <a:r>
              <a:rPr lang="en-GB" sz="1700" dirty="0" smtClean="0">
                <a:solidFill>
                  <a:prstClr val="black"/>
                </a:solidFill>
              </a:rPr>
              <a:t>Equipment purchases</a:t>
            </a:r>
            <a:endParaRPr lang="en-GB" sz="1500" dirty="0" smtClean="0">
              <a:solidFill>
                <a:prstClr val="black"/>
              </a:solidFill>
            </a:endParaRPr>
          </a:p>
          <a:p>
            <a:pPr lvl="1"/>
            <a:r>
              <a:rPr lang="en-GB" sz="1500" dirty="0" err="1"/>
              <a:t>CEOI</a:t>
            </a:r>
            <a:r>
              <a:rPr lang="en-GB" sz="1500" dirty="0"/>
              <a:t> Grants arising from this call are intended to fund a specific programme of work and should not the used for the procurement of equipment, unless they can be shown to be necessary for a specific project.</a:t>
            </a:r>
          </a:p>
          <a:p>
            <a:pPr lvl="1">
              <a:tabLst>
                <a:tab pos="407194" algn="l"/>
                <a:tab pos="671513" algn="l"/>
              </a:tabLst>
            </a:pPr>
            <a:r>
              <a:rPr lang="en-GB" sz="1500" dirty="0" smtClean="0">
                <a:solidFill>
                  <a:prstClr val="black"/>
                </a:solidFill>
              </a:rPr>
              <a:t>If equipment is funded then </a:t>
            </a:r>
            <a:r>
              <a:rPr lang="en-GB" sz="1500" dirty="0" err="1" smtClean="0">
                <a:solidFill>
                  <a:prstClr val="black"/>
                </a:solidFill>
              </a:rPr>
              <a:t>CEOI</a:t>
            </a:r>
            <a:r>
              <a:rPr lang="en-GB" sz="1500" dirty="0" smtClean="0">
                <a:solidFill>
                  <a:prstClr val="black"/>
                </a:solidFill>
              </a:rPr>
              <a:t> </a:t>
            </a:r>
            <a:r>
              <a:rPr lang="en-GB" sz="1500" dirty="0">
                <a:solidFill>
                  <a:prstClr val="black"/>
                </a:solidFill>
              </a:rPr>
              <a:t>has an expectation that equipment purchased for instrument development would normally be funded at no more than </a:t>
            </a:r>
            <a:r>
              <a:rPr lang="en-GB" sz="1500" dirty="0" smtClean="0">
                <a:solidFill>
                  <a:prstClr val="black"/>
                </a:solidFill>
              </a:rPr>
              <a:t>50</a:t>
            </a:r>
            <a:r>
              <a:rPr lang="en-GB" sz="1500" dirty="0">
                <a:solidFill>
                  <a:prstClr val="black"/>
                </a:solidFill>
              </a:rPr>
              <a:t>%</a:t>
            </a:r>
            <a:endParaRPr lang="en-GB" sz="1200" i="1" dirty="0">
              <a:solidFill>
                <a:srgbClr val="FF0000"/>
              </a:solidFill>
            </a:endParaRPr>
          </a:p>
          <a:p>
            <a:pPr lvl="1">
              <a:tabLst>
                <a:tab pos="407194" algn="l"/>
                <a:tab pos="671513" algn="l"/>
              </a:tabLst>
            </a:pPr>
            <a:r>
              <a:rPr lang="en-GB" sz="1500" dirty="0">
                <a:solidFill>
                  <a:prstClr val="black"/>
                </a:solidFill>
              </a:rPr>
              <a:t>However if your organisation has limited capability to fund the equipment procurement you could request a higher % funding, but this should be fully explained in your proposal </a:t>
            </a:r>
          </a:p>
          <a:p>
            <a:pPr lvl="1">
              <a:tabLst>
                <a:tab pos="407194" algn="l"/>
                <a:tab pos="671513" algn="l"/>
              </a:tabLst>
            </a:pPr>
            <a:r>
              <a:rPr lang="en-GB" sz="1500" dirty="0">
                <a:solidFill>
                  <a:prstClr val="black"/>
                </a:solidFill>
              </a:rPr>
              <a:t>You should also note that this request would be referred to the UKSA, whose policy is to fund at no more than 80% </a:t>
            </a:r>
            <a:endParaRPr lang="en-GB" sz="1700" dirty="0">
              <a:solidFill>
                <a:prstClr val="black"/>
              </a:solidFill>
            </a:endParaRPr>
          </a:p>
          <a:p>
            <a:pPr>
              <a:tabLst>
                <a:tab pos="407194" algn="l"/>
                <a:tab pos="671513" algn="l"/>
              </a:tabLst>
            </a:pPr>
            <a:endParaRPr lang="en-GB" sz="1700" dirty="0" smtClean="0">
              <a:solidFill>
                <a:prstClr val="black"/>
              </a:solidFill>
            </a:endParaRPr>
          </a:p>
          <a:p>
            <a:pPr>
              <a:tabLst>
                <a:tab pos="407194" algn="l"/>
                <a:tab pos="671513" algn="l"/>
              </a:tabLst>
            </a:pPr>
            <a:r>
              <a:rPr lang="en-GB" sz="1700" dirty="0" smtClean="0">
                <a:solidFill>
                  <a:prstClr val="black"/>
                </a:solidFill>
              </a:rPr>
              <a:t>Airborne </a:t>
            </a:r>
            <a:r>
              <a:rPr lang="en-GB" sz="1700" dirty="0">
                <a:solidFill>
                  <a:prstClr val="black"/>
                </a:solidFill>
              </a:rPr>
              <a:t>trials</a:t>
            </a:r>
          </a:p>
          <a:p>
            <a:pPr lvl="1">
              <a:tabLst>
                <a:tab pos="407194" algn="l"/>
                <a:tab pos="671513" algn="l"/>
              </a:tabLst>
            </a:pPr>
            <a:r>
              <a:rPr lang="en-GB" sz="1500" dirty="0">
                <a:solidFill>
                  <a:prstClr val="black"/>
                </a:solidFill>
              </a:rPr>
              <a:t>Flight trials arranged as an external service, procured through a commercial sub-contract, would be expected to be funded at the intervention rate of the partner procuring the service.</a:t>
            </a:r>
          </a:p>
          <a:p>
            <a:pPr marL="0" indent="0">
              <a:buNone/>
              <a:tabLst>
                <a:tab pos="407194" algn="l"/>
                <a:tab pos="671513" algn="l"/>
              </a:tabLst>
            </a:pPr>
            <a:endParaRPr lang="en-GB" sz="1700" dirty="0">
              <a:solidFill>
                <a:prstClr val="black"/>
              </a:solidFill>
            </a:endParaRPr>
          </a:p>
          <a:p>
            <a:pPr>
              <a:tabLst>
                <a:tab pos="407194" algn="l"/>
                <a:tab pos="671513" algn="l"/>
              </a:tabLst>
            </a:pPr>
            <a:endParaRPr lang="en-GB" sz="1700" dirty="0">
              <a:solidFill>
                <a:prstClr val="black"/>
              </a:solidFill>
            </a:endParaRPr>
          </a:p>
          <a:p>
            <a:pPr>
              <a:tabLst>
                <a:tab pos="407194" algn="l"/>
                <a:tab pos="671513" algn="l"/>
              </a:tabLst>
            </a:pPr>
            <a:endParaRPr lang="en-GB" sz="1600" dirty="0">
              <a:solidFill>
                <a:prstClr val="black"/>
              </a:solidFill>
            </a:endParaRPr>
          </a:p>
          <a:p>
            <a:pPr>
              <a:tabLst>
                <a:tab pos="407194" algn="l"/>
                <a:tab pos="671513" algn="l"/>
              </a:tabLst>
            </a:pPr>
            <a:endParaRPr lang="en-GB" sz="1600" dirty="0">
              <a:solidFill>
                <a:prstClr val="black"/>
              </a:solidFill>
            </a:endParaRPr>
          </a:p>
          <a:p>
            <a:pPr>
              <a:tabLst>
                <a:tab pos="407194" algn="l"/>
                <a:tab pos="671513" algn="l"/>
              </a:tabLst>
            </a:pPr>
            <a:endParaRPr lang="en-GB" sz="1600" dirty="0">
              <a:solidFill>
                <a:prstClr val="black"/>
              </a:solidFill>
            </a:endParaRPr>
          </a:p>
          <a:p>
            <a:pPr>
              <a:tabLst>
                <a:tab pos="407194" algn="l"/>
                <a:tab pos="671513" algn="l"/>
              </a:tabLst>
            </a:pPr>
            <a:endParaRPr lang="en-GB" sz="1600" dirty="0">
              <a:solidFill>
                <a:prstClr val="black"/>
              </a:solidFill>
            </a:endParaRPr>
          </a:p>
        </p:txBody>
      </p:sp>
      <p:sp>
        <p:nvSpPr>
          <p:cNvPr id="6" name="Slide Number Placeholder 5"/>
          <p:cNvSpPr>
            <a:spLocks noGrp="1"/>
          </p:cNvSpPr>
          <p:nvPr>
            <p:ph type="sldNum" sz="quarter" idx="12"/>
          </p:nvPr>
        </p:nvSpPr>
        <p:spPr/>
        <p:txBody>
          <a:bodyPr/>
          <a:lstStyle/>
          <a:p>
            <a:fld id="{2897CF57-1420-0F47-AE6E-A846618845F5}" type="slidenum">
              <a:rPr lang="en-US" smtClean="0"/>
              <a:t>17</a:t>
            </a:fld>
            <a:endParaRPr lang="en-US"/>
          </a:p>
        </p:txBody>
      </p:sp>
      <p:sp>
        <p:nvSpPr>
          <p:cNvPr id="7"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468269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817" y="220436"/>
            <a:ext cx="5278865" cy="857250"/>
          </a:xfrm>
        </p:spPr>
        <p:txBody>
          <a:bodyPr>
            <a:normAutofit/>
          </a:bodyPr>
          <a:lstStyle/>
          <a:p>
            <a:r>
              <a:rPr lang="en-US" sz="2400" dirty="0"/>
              <a:t>CEOI </a:t>
            </a:r>
            <a:r>
              <a:rPr lang="en-US" sz="2400" dirty="0" smtClean="0"/>
              <a:t>16</a:t>
            </a:r>
            <a:r>
              <a:rPr lang="en-US" sz="2400" baseline="30000" dirty="0" smtClean="0"/>
              <a:t>th</a:t>
            </a:r>
            <a:r>
              <a:rPr lang="en-US" sz="2400" dirty="0" smtClean="0"/>
              <a:t> </a:t>
            </a:r>
            <a:r>
              <a:rPr lang="en-US" sz="2400" dirty="0"/>
              <a:t>Call </a:t>
            </a:r>
            <a:r>
              <a:rPr lang="en-US" sz="2400" dirty="0" smtClean="0"/>
              <a:t>– Assessment </a:t>
            </a:r>
            <a:r>
              <a:rPr lang="en-US" sz="2400" dirty="0"/>
              <a:t>Criteria </a:t>
            </a:r>
            <a:br>
              <a:rPr lang="en-US" sz="2400" dirty="0"/>
            </a:br>
            <a:r>
              <a:rPr lang="en-US" sz="2400" dirty="0" smtClean="0"/>
              <a:t>Collaboration - Notes</a:t>
            </a:r>
            <a:endParaRPr lang="en-GB" sz="2400" dirty="0"/>
          </a:p>
        </p:txBody>
      </p:sp>
      <p:sp>
        <p:nvSpPr>
          <p:cNvPr id="3" name="Content Placeholder 2"/>
          <p:cNvSpPr>
            <a:spLocks noGrp="1"/>
          </p:cNvSpPr>
          <p:nvPr>
            <p:ph idx="1"/>
          </p:nvPr>
        </p:nvSpPr>
        <p:spPr>
          <a:xfrm>
            <a:off x="345738" y="1242101"/>
            <a:ext cx="8053121" cy="3525162"/>
          </a:xfrm>
        </p:spPr>
        <p:txBody>
          <a:bodyPr>
            <a:normAutofit fontScale="92500" lnSpcReduction="20000"/>
          </a:bodyPr>
          <a:lstStyle/>
          <a:p>
            <a:pPr>
              <a:tabLst>
                <a:tab pos="407194" algn="l"/>
                <a:tab pos="671513" algn="l"/>
              </a:tabLst>
            </a:pPr>
            <a:r>
              <a:rPr lang="en-GB" sz="1500" dirty="0" smtClean="0">
                <a:solidFill>
                  <a:prstClr val="black"/>
                </a:solidFill>
              </a:rPr>
              <a:t>For Flagship &amp; Fast-Track proposals, </a:t>
            </a:r>
            <a:r>
              <a:rPr lang="en-GB" sz="1500" b="1" dirty="0" smtClean="0">
                <a:solidFill>
                  <a:schemeClr val="accent1"/>
                </a:solidFill>
              </a:rPr>
              <a:t>preference </a:t>
            </a:r>
            <a:r>
              <a:rPr lang="en-GB" sz="1500" b="1" dirty="0">
                <a:solidFill>
                  <a:schemeClr val="accent1"/>
                </a:solidFill>
              </a:rPr>
              <a:t>will be given to </a:t>
            </a:r>
            <a:r>
              <a:rPr lang="en-GB" sz="1500" b="1" dirty="0" smtClean="0">
                <a:solidFill>
                  <a:schemeClr val="accent1"/>
                </a:solidFill>
              </a:rPr>
              <a:t>those involving </a:t>
            </a:r>
            <a:r>
              <a:rPr lang="en-GB" sz="1500" b="1" dirty="0">
                <a:solidFill>
                  <a:schemeClr val="accent1"/>
                </a:solidFill>
              </a:rPr>
              <a:t>collaboration </a:t>
            </a:r>
            <a:r>
              <a:rPr lang="en-GB" sz="1500" dirty="0">
                <a:solidFill>
                  <a:prstClr val="black"/>
                </a:solidFill>
              </a:rPr>
              <a:t>between partners</a:t>
            </a:r>
          </a:p>
          <a:p>
            <a:pPr lvl="1">
              <a:tabLst>
                <a:tab pos="407194" algn="l"/>
                <a:tab pos="671513" algn="l"/>
              </a:tabLst>
            </a:pPr>
            <a:r>
              <a:rPr lang="en-GB" sz="1500" dirty="0">
                <a:solidFill>
                  <a:prstClr val="black"/>
                </a:solidFill>
              </a:rPr>
              <a:t>Collaboration also attracts </a:t>
            </a:r>
            <a:r>
              <a:rPr lang="en-GB" sz="1500" b="1" dirty="0">
                <a:solidFill>
                  <a:schemeClr val="accent1"/>
                </a:solidFill>
              </a:rPr>
              <a:t>beneficial intervention rates</a:t>
            </a:r>
            <a:r>
              <a:rPr lang="en-GB" sz="1500" dirty="0">
                <a:solidFill>
                  <a:prstClr val="black"/>
                </a:solidFill>
              </a:rPr>
              <a:t>.</a:t>
            </a:r>
          </a:p>
          <a:p>
            <a:pPr>
              <a:tabLst>
                <a:tab pos="407194" algn="l"/>
                <a:tab pos="671513" algn="l"/>
              </a:tabLst>
            </a:pPr>
            <a:r>
              <a:rPr lang="en-GB" sz="1500" dirty="0">
                <a:solidFill>
                  <a:prstClr val="black"/>
                </a:solidFill>
              </a:rPr>
              <a:t>For this reason it is important to understand what collaboration </a:t>
            </a:r>
            <a:r>
              <a:rPr lang="en-GB" sz="1500" dirty="0" smtClean="0">
                <a:solidFill>
                  <a:prstClr val="black"/>
                </a:solidFill>
              </a:rPr>
              <a:t>entails:</a:t>
            </a:r>
            <a:endParaRPr lang="en-GB" sz="1500" dirty="0">
              <a:solidFill>
                <a:prstClr val="black"/>
              </a:solidFill>
            </a:endParaRPr>
          </a:p>
          <a:p>
            <a:pPr lvl="1">
              <a:tabLst>
                <a:tab pos="407194" algn="l"/>
                <a:tab pos="671513" algn="l"/>
              </a:tabLst>
            </a:pPr>
            <a:r>
              <a:rPr lang="en-GB" sz="1500" dirty="0">
                <a:solidFill>
                  <a:prstClr val="black"/>
                </a:solidFill>
              </a:rPr>
              <a:t>‘</a:t>
            </a:r>
            <a:r>
              <a:rPr lang="en-GB" sz="1500" b="1" dirty="0">
                <a:solidFill>
                  <a:schemeClr val="accent1"/>
                </a:solidFill>
              </a:rPr>
              <a:t>Partners</a:t>
            </a:r>
            <a:r>
              <a:rPr lang="en-GB" sz="1500" dirty="0">
                <a:solidFill>
                  <a:prstClr val="black"/>
                </a:solidFill>
              </a:rPr>
              <a:t>’ are defined as entities/organisations which share and/or retain the Intellectual Property generated by them in the project. </a:t>
            </a:r>
          </a:p>
          <a:p>
            <a:pPr lvl="1">
              <a:tabLst>
                <a:tab pos="407194" algn="l"/>
                <a:tab pos="671513" algn="l"/>
              </a:tabLst>
            </a:pPr>
            <a:r>
              <a:rPr lang="en-GB" sz="1500" dirty="0">
                <a:solidFill>
                  <a:prstClr val="black"/>
                </a:solidFill>
              </a:rPr>
              <a:t>In contrast, ‘Suppliers’ and ‘Consultants’ supply goods and/or services to one of the Partners. </a:t>
            </a:r>
          </a:p>
          <a:p>
            <a:r>
              <a:rPr lang="en-GB" sz="1500" dirty="0"/>
              <a:t>It is possible that some consortia bidding for projects may need to </a:t>
            </a:r>
            <a:r>
              <a:rPr lang="en-GB" sz="1500" b="1" dirty="0">
                <a:solidFill>
                  <a:schemeClr val="accent1"/>
                </a:solidFill>
              </a:rPr>
              <a:t>involve non-UK entities</a:t>
            </a:r>
            <a:r>
              <a:rPr lang="en-GB" sz="1500" dirty="0"/>
              <a:t>. This is allowable in principle subject to the following conditions: </a:t>
            </a:r>
          </a:p>
          <a:p>
            <a:pPr lvl="1"/>
            <a:r>
              <a:rPr lang="en-GB" sz="1500" dirty="0"/>
              <a:t>The UK must lead the consortium; </a:t>
            </a:r>
          </a:p>
          <a:p>
            <a:pPr lvl="1"/>
            <a:r>
              <a:rPr lang="en-GB" sz="1500" dirty="0"/>
              <a:t>The UK work must represent a substantial proportion of the whole project</a:t>
            </a:r>
            <a:r>
              <a:rPr lang="en-GB" sz="1500" dirty="0" smtClean="0"/>
              <a:t>;</a:t>
            </a:r>
          </a:p>
          <a:p>
            <a:pPr lvl="1"/>
            <a:r>
              <a:rPr lang="en-GB" sz="1500" dirty="0" smtClean="0"/>
              <a:t>A non-UK based organisation cannot receive national funding – </a:t>
            </a:r>
            <a:r>
              <a:rPr lang="en-GB" sz="1500" b="1" dirty="0" smtClean="0">
                <a:solidFill>
                  <a:schemeClr val="accent1"/>
                </a:solidFill>
              </a:rPr>
              <a:t>any monies awarded cannot go outside the UK to a partner body</a:t>
            </a:r>
            <a:r>
              <a:rPr lang="en-GB" sz="1500" dirty="0" smtClean="0"/>
              <a:t>.</a:t>
            </a:r>
            <a:endParaRPr lang="en-GB" sz="1500" dirty="0"/>
          </a:p>
          <a:p>
            <a:pPr lvl="1"/>
            <a:r>
              <a:rPr lang="en-GB" sz="1500" dirty="0"/>
              <a:t>The consortium must demonstrate that the proposed non-UK capability is essential and not available in the UK</a:t>
            </a:r>
            <a:r>
              <a:rPr lang="en-GB" sz="1500" dirty="0" smtClean="0"/>
              <a:t>. In such instances, the work can be subcontracted out (the subcontractor cannot be a partner to the project). </a:t>
            </a:r>
            <a:endParaRPr lang="en-GB" sz="1800" dirty="0"/>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p:txBody>
      </p:sp>
      <p:sp>
        <p:nvSpPr>
          <p:cNvPr id="6" name="Slide Number Placeholder 5"/>
          <p:cNvSpPr>
            <a:spLocks noGrp="1"/>
          </p:cNvSpPr>
          <p:nvPr>
            <p:ph type="sldNum" sz="quarter" idx="12"/>
          </p:nvPr>
        </p:nvSpPr>
        <p:spPr/>
        <p:txBody>
          <a:bodyPr/>
          <a:lstStyle/>
          <a:p>
            <a:fld id="{2897CF57-1420-0F47-AE6E-A846618845F5}" type="slidenum">
              <a:rPr lang="en-US" smtClean="0"/>
              <a:t>18</a:t>
            </a:fld>
            <a:endParaRPr lang="en-US"/>
          </a:p>
        </p:txBody>
      </p:sp>
      <p:sp>
        <p:nvSpPr>
          <p:cNvPr id="7"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370752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4619" y="1946288"/>
            <a:ext cx="6831544" cy="857250"/>
          </a:xfrm>
        </p:spPr>
        <p:txBody>
          <a:bodyPr>
            <a:noAutofit/>
          </a:bodyPr>
          <a:lstStyle/>
          <a:p>
            <a:r>
              <a:rPr lang="en-US" sz="3200" dirty="0"/>
              <a:t>Lessons Learnt from Previous CEOI </a:t>
            </a:r>
            <a:r>
              <a:rPr lang="en-US" sz="3200" dirty="0" smtClean="0"/>
              <a:t>Calls</a:t>
            </a:r>
            <a:endParaRPr lang="en-GB" sz="3200" dirty="0"/>
          </a:p>
        </p:txBody>
      </p:sp>
      <p:sp>
        <p:nvSpPr>
          <p:cNvPr id="6" name="Slide Number Placeholder 5"/>
          <p:cNvSpPr>
            <a:spLocks noGrp="1"/>
          </p:cNvSpPr>
          <p:nvPr>
            <p:ph type="sldNum" sz="quarter" idx="12"/>
          </p:nvPr>
        </p:nvSpPr>
        <p:spPr/>
        <p:txBody>
          <a:bodyPr/>
          <a:lstStyle/>
          <a:p>
            <a:fld id="{2897CF57-1420-0F47-AE6E-A846618845F5}" type="slidenum">
              <a:rPr lang="en-US" smtClean="0"/>
              <a:t>19</a:t>
            </a:fld>
            <a:endParaRPr lang="en-US"/>
          </a:p>
        </p:txBody>
      </p:sp>
      <p:sp>
        <p:nvSpPr>
          <p:cNvPr id="7" name="Line 6"/>
          <p:cNvSpPr>
            <a:spLocks noChangeShapeType="1"/>
          </p:cNvSpPr>
          <p:nvPr/>
        </p:nvSpPr>
        <p:spPr bwMode="auto">
          <a:xfrm>
            <a:off x="1496616" y="4519613"/>
            <a:ext cx="6153150" cy="0"/>
          </a:xfrm>
          <a:prstGeom prst="line">
            <a:avLst/>
          </a:prstGeom>
          <a:noFill/>
          <a:ln w="31750">
            <a:solidFill>
              <a:srgbClr val="00B0F0"/>
            </a:solidFill>
            <a:round/>
            <a:headEnd/>
            <a:tailEnd/>
          </a:ln>
          <a:extLst>
            <a:ext uri="{909E8E84-426E-40DD-AFC4-6F175D3DCCD1}">
              <a14:hiddenFill xmlns:a14="http://schemas.microsoft.com/office/drawing/2010/main">
                <a:noFill/>
              </a14:hiddenFill>
            </a:ext>
          </a:extLst>
        </p:spPr>
        <p:txBody>
          <a:bodyPr/>
          <a:lstStyle/>
          <a:p>
            <a:endParaRPr lang="en-GB" sz="1350" dirty="0"/>
          </a:p>
        </p:txBody>
      </p:sp>
      <p:sp>
        <p:nvSpPr>
          <p:cNvPr id="8" name="Line 7"/>
          <p:cNvSpPr>
            <a:spLocks noChangeShapeType="1"/>
          </p:cNvSpPr>
          <p:nvPr/>
        </p:nvSpPr>
        <p:spPr bwMode="auto">
          <a:xfrm>
            <a:off x="1487091" y="1518047"/>
            <a:ext cx="6153150" cy="0"/>
          </a:xfrm>
          <a:prstGeom prst="line">
            <a:avLst/>
          </a:prstGeom>
          <a:noFill/>
          <a:ln w="31750">
            <a:solidFill>
              <a:srgbClr val="00B0F0"/>
            </a:solidFill>
            <a:round/>
            <a:headEnd/>
            <a:tailEnd/>
          </a:ln>
          <a:extLst>
            <a:ext uri="{909E8E84-426E-40DD-AFC4-6F175D3DCCD1}">
              <a14:hiddenFill xmlns:a14="http://schemas.microsoft.com/office/drawing/2010/main">
                <a:noFill/>
              </a14:hiddenFill>
            </a:ext>
          </a:extLst>
        </p:spPr>
        <p:txBody>
          <a:bodyPr/>
          <a:lstStyle/>
          <a:p>
            <a:endParaRPr lang="en-GB" sz="1350" dirty="0"/>
          </a:p>
        </p:txBody>
      </p:sp>
      <p:pic>
        <p:nvPicPr>
          <p:cNvPr id="9" name="Picture 8"/>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1403350" y="273170"/>
            <a:ext cx="1416050" cy="395135"/>
          </a:xfrm>
          <a:prstGeom prst="rect">
            <a:avLst/>
          </a:prstGeom>
        </p:spPr>
      </p:pic>
      <p:sp>
        <p:nvSpPr>
          <p:cNvPr id="10"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547751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EO16</a:t>
            </a:r>
            <a:r>
              <a:rPr lang="en-US" sz="2400" baseline="30000" dirty="0" smtClean="0"/>
              <a:t> </a:t>
            </a:r>
            <a:r>
              <a:rPr lang="en-US" sz="2400" dirty="0" smtClean="0"/>
              <a:t>Bidders Conference – House Keeping</a:t>
            </a:r>
            <a:endParaRPr lang="en-GB" sz="2400" dirty="0"/>
          </a:p>
        </p:txBody>
      </p:sp>
      <p:sp>
        <p:nvSpPr>
          <p:cNvPr id="4" name="Date Placeholder 3"/>
          <p:cNvSpPr>
            <a:spLocks noGrp="1"/>
          </p:cNvSpPr>
          <p:nvPr>
            <p:ph type="dt" sz="half" idx="10"/>
          </p:nvPr>
        </p:nvSpPr>
        <p:spPr/>
        <p:txBody>
          <a:bodyPr/>
          <a:lstStyle/>
          <a:p>
            <a:r>
              <a:rPr lang="en-US" smtClean="0"/>
              <a:t>15-Aug-2023</a:t>
            </a:r>
            <a:endParaRPr lang="en-US" dirty="0"/>
          </a:p>
        </p:txBody>
      </p:sp>
      <p:sp>
        <p:nvSpPr>
          <p:cNvPr id="6" name="Slide Number Placeholder 5"/>
          <p:cNvSpPr>
            <a:spLocks noGrp="1"/>
          </p:cNvSpPr>
          <p:nvPr>
            <p:ph type="sldNum" sz="quarter" idx="12"/>
          </p:nvPr>
        </p:nvSpPr>
        <p:spPr/>
        <p:txBody>
          <a:bodyPr/>
          <a:lstStyle/>
          <a:p>
            <a:fld id="{2897CF57-1420-0F47-AE6E-A846618845F5}" type="slidenum">
              <a:rPr lang="en-US" smtClean="0"/>
              <a:t>2</a:t>
            </a:fld>
            <a:endParaRPr lang="en-US"/>
          </a:p>
        </p:txBody>
      </p:sp>
      <p:sp>
        <p:nvSpPr>
          <p:cNvPr id="7" name="Content Placeholder 6"/>
          <p:cNvSpPr>
            <a:spLocks noGrp="1"/>
          </p:cNvSpPr>
          <p:nvPr>
            <p:ph idx="1"/>
          </p:nvPr>
        </p:nvSpPr>
        <p:spPr/>
        <p:txBody>
          <a:bodyPr>
            <a:normAutofit fontScale="85000" lnSpcReduction="10000"/>
          </a:bodyPr>
          <a:lstStyle/>
          <a:p>
            <a:r>
              <a:rPr lang="en-GB" sz="1800" dirty="0" smtClean="0"/>
              <a:t>Expected duration: 10:00 – 11:30 (with the possibility to go on until 12:00)</a:t>
            </a:r>
          </a:p>
          <a:p>
            <a:r>
              <a:rPr lang="en-GB" sz="1800" dirty="0" smtClean="0"/>
              <a:t>Participants join the </a:t>
            </a:r>
            <a:r>
              <a:rPr lang="en-GB" sz="1800" dirty="0" err="1" smtClean="0"/>
              <a:t>telecon</a:t>
            </a:r>
            <a:r>
              <a:rPr lang="en-GB" sz="1800" dirty="0" smtClean="0"/>
              <a:t> via Microsoft Teams and can choose to remain anonymous </a:t>
            </a:r>
          </a:p>
          <a:p>
            <a:r>
              <a:rPr lang="en-GB" sz="1800" dirty="0" smtClean="0"/>
              <a:t>No list of participants will be circulated</a:t>
            </a:r>
          </a:p>
          <a:p>
            <a:r>
              <a:rPr lang="en-GB" sz="1800" dirty="0" smtClean="0"/>
              <a:t>Questions can be asked in the teams chat or verbally if you do not mind being identified</a:t>
            </a:r>
          </a:p>
          <a:p>
            <a:r>
              <a:rPr lang="en-GB" sz="1800" dirty="0" smtClean="0"/>
              <a:t>To ask anonymous questions please email these at any time to Nicola Oldham </a:t>
            </a:r>
            <a:r>
              <a:rPr lang="en-GB" sz="1800" dirty="0">
                <a:hlinkClick r:id="rId3"/>
              </a:rPr>
              <a:t>CEOIadmin@le.ac.uk</a:t>
            </a:r>
            <a:r>
              <a:rPr lang="en-GB" sz="1800" dirty="0" smtClean="0"/>
              <a:t> who will ask them on your behalf</a:t>
            </a:r>
          </a:p>
          <a:p>
            <a:pPr lvl="1"/>
            <a:r>
              <a:rPr lang="en-GB" sz="1600" dirty="0" smtClean="0"/>
              <a:t>Please clearly indicate which proposal section/topic they are related to</a:t>
            </a:r>
          </a:p>
          <a:p>
            <a:pPr lvl="1"/>
            <a:r>
              <a:rPr lang="en-GB" sz="1600" dirty="0" smtClean="0"/>
              <a:t>Nicola will </a:t>
            </a:r>
            <a:r>
              <a:rPr lang="en-GB" sz="1600" dirty="0" smtClean="0"/>
              <a:t>ask them on your behalf either during or after the presentation</a:t>
            </a:r>
          </a:p>
          <a:p>
            <a:r>
              <a:rPr lang="en-GB" sz="1800" dirty="0" smtClean="0"/>
              <a:t>CEOI will decide if any of the issues raised warrant the publication of a formal clarification notice, which will be issued</a:t>
            </a:r>
            <a:r>
              <a:rPr lang="en-GB" sz="1800" dirty="0" smtClean="0">
                <a:solidFill>
                  <a:srgbClr val="FF0000"/>
                </a:solidFill>
              </a:rPr>
              <a:t> </a:t>
            </a:r>
            <a:r>
              <a:rPr lang="en-GB" sz="1800" dirty="0" smtClean="0"/>
              <a:t>on the CEOI 16</a:t>
            </a:r>
            <a:r>
              <a:rPr lang="en-GB" sz="1800" baseline="30000" dirty="0" smtClean="0"/>
              <a:t>th</a:t>
            </a:r>
            <a:r>
              <a:rPr lang="en-GB" sz="1800" dirty="0" smtClean="0"/>
              <a:t> Call website </a:t>
            </a:r>
          </a:p>
          <a:p>
            <a:r>
              <a:rPr lang="en-GB" sz="1800" dirty="0"/>
              <a:t>T</a:t>
            </a:r>
            <a:r>
              <a:rPr lang="en-GB" sz="1800" dirty="0" smtClean="0"/>
              <a:t>he Announcement of Opportunity (</a:t>
            </a:r>
            <a:r>
              <a:rPr lang="en-GB" sz="1800" dirty="0" err="1" smtClean="0"/>
              <a:t>AOO</a:t>
            </a:r>
            <a:r>
              <a:rPr lang="en-GB" sz="1800" dirty="0" smtClean="0"/>
              <a:t>) and any clarification notices take precedence over anything stated during the bidders conference. </a:t>
            </a:r>
          </a:p>
          <a:p>
            <a:r>
              <a:rPr lang="en-GB" sz="1800" b="1" u="sng" dirty="0"/>
              <a:t>P</a:t>
            </a:r>
            <a:r>
              <a:rPr lang="en-GB" sz="1800" b="1" u="sng" dirty="0" smtClean="0"/>
              <a:t>lease read the </a:t>
            </a:r>
            <a:r>
              <a:rPr lang="en-GB" sz="1800" b="1" u="sng" dirty="0" err="1" smtClean="0"/>
              <a:t>AOO</a:t>
            </a:r>
            <a:r>
              <a:rPr lang="en-GB" sz="1800" b="1" dirty="0" smtClean="0"/>
              <a:t> </a:t>
            </a:r>
            <a:r>
              <a:rPr lang="en-GB" sz="1800" dirty="0" smtClean="0"/>
              <a:t>and other information contained on the Call website carefully; this Bidders Conference will not present all the information available.</a:t>
            </a:r>
          </a:p>
          <a:p>
            <a:pPr marL="0" indent="0">
              <a:buNone/>
            </a:pPr>
            <a:endParaRPr lang="en-GB" sz="1800" dirty="0" smtClean="0"/>
          </a:p>
          <a:p>
            <a:endParaRPr lang="en-GB" sz="1800" dirty="0"/>
          </a:p>
        </p:txBody>
      </p:sp>
    </p:spTree>
    <p:extLst>
      <p:ext uri="{BB962C8B-B14F-4D97-AF65-F5344CB8AC3E}">
        <p14:creationId xmlns:p14="http://schemas.microsoft.com/office/powerpoint/2010/main" val="2686170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580" y="70177"/>
            <a:ext cx="5123658" cy="482026"/>
          </a:xfrm>
        </p:spPr>
        <p:txBody>
          <a:bodyPr>
            <a:noAutofit/>
          </a:bodyPr>
          <a:lstStyle/>
          <a:p>
            <a:r>
              <a:rPr lang="en-US" sz="2100" dirty="0"/>
              <a:t>Lessons Learned </a:t>
            </a:r>
            <a:r>
              <a:rPr lang="en-US" sz="2100" dirty="0" smtClean="0"/>
              <a:t>from </a:t>
            </a:r>
            <a:r>
              <a:rPr lang="en-US" sz="2100" dirty="0"/>
              <a:t>Previous CEOI Projects</a:t>
            </a:r>
            <a:endParaRPr lang="en-GB" sz="2100" dirty="0"/>
          </a:p>
        </p:txBody>
      </p:sp>
      <p:sp>
        <p:nvSpPr>
          <p:cNvPr id="3" name="Content Placeholder 2"/>
          <p:cNvSpPr>
            <a:spLocks noGrp="1"/>
          </p:cNvSpPr>
          <p:nvPr>
            <p:ph idx="1"/>
          </p:nvPr>
        </p:nvSpPr>
        <p:spPr>
          <a:xfrm>
            <a:off x="737420" y="525528"/>
            <a:ext cx="7730306" cy="4494147"/>
          </a:xfrm>
        </p:spPr>
        <p:txBody>
          <a:bodyPr>
            <a:noAutofit/>
          </a:bodyPr>
          <a:lstStyle/>
          <a:p>
            <a:pPr>
              <a:spcBef>
                <a:spcPts val="0"/>
              </a:spcBef>
            </a:pPr>
            <a:r>
              <a:rPr lang="en-US" sz="1600" b="1" dirty="0" smtClean="0">
                <a:solidFill>
                  <a:srgbClr val="0070C0"/>
                </a:solidFill>
              </a:rPr>
              <a:t>Technical </a:t>
            </a:r>
            <a:r>
              <a:rPr lang="en-US" sz="1600" b="1" dirty="0">
                <a:solidFill>
                  <a:srgbClr val="0070C0"/>
                </a:solidFill>
              </a:rPr>
              <a:t>problems</a:t>
            </a:r>
          </a:p>
          <a:p>
            <a:pPr lvl="1">
              <a:spcBef>
                <a:spcPts val="0"/>
              </a:spcBef>
            </a:pPr>
            <a:r>
              <a:rPr lang="en-US" sz="1200" dirty="0"/>
              <a:t>Unforeseen technical difficulties  - things harder than expected</a:t>
            </a:r>
          </a:p>
          <a:p>
            <a:pPr lvl="1">
              <a:spcBef>
                <a:spcPts val="0"/>
              </a:spcBef>
            </a:pPr>
            <a:r>
              <a:rPr lang="en-US" sz="1200" dirty="0"/>
              <a:t>Manufacturing delays / accidents / component failure</a:t>
            </a:r>
          </a:p>
          <a:p>
            <a:pPr lvl="1">
              <a:spcBef>
                <a:spcPts val="0"/>
              </a:spcBef>
            </a:pPr>
            <a:r>
              <a:rPr lang="en-US" sz="1200" dirty="0"/>
              <a:t>Under-estimation of initial technology maturity</a:t>
            </a:r>
          </a:p>
          <a:p>
            <a:pPr lvl="1">
              <a:spcBef>
                <a:spcPts val="0"/>
              </a:spcBef>
            </a:pPr>
            <a:r>
              <a:rPr lang="en-US" sz="1200" dirty="0"/>
              <a:t>Quality of out-sourced work poor and slow</a:t>
            </a:r>
          </a:p>
          <a:p>
            <a:pPr>
              <a:spcBef>
                <a:spcPts val="0"/>
              </a:spcBef>
            </a:pPr>
            <a:r>
              <a:rPr lang="en-US" sz="1600" b="1" dirty="0">
                <a:solidFill>
                  <a:srgbClr val="0070C0"/>
                </a:solidFill>
              </a:rPr>
              <a:t>Resources</a:t>
            </a:r>
          </a:p>
          <a:p>
            <a:pPr lvl="1">
              <a:spcBef>
                <a:spcPts val="0"/>
              </a:spcBef>
            </a:pPr>
            <a:r>
              <a:rPr lang="en-US" sz="1200" dirty="0"/>
              <a:t>People: Internal reallocation post-award, resignation, slow recruitment </a:t>
            </a:r>
            <a:r>
              <a:rPr lang="en-US" sz="1200" dirty="0" smtClean="0"/>
              <a:t>processes</a:t>
            </a:r>
            <a:endParaRPr lang="en-US" sz="1200" dirty="0"/>
          </a:p>
          <a:p>
            <a:pPr lvl="1">
              <a:spcBef>
                <a:spcPts val="0"/>
              </a:spcBef>
            </a:pPr>
            <a:r>
              <a:rPr lang="en-US" sz="1200" dirty="0"/>
              <a:t>Facilities: Prioritisation, scheduling conflict, failures </a:t>
            </a:r>
          </a:p>
          <a:p>
            <a:pPr lvl="1">
              <a:spcBef>
                <a:spcPts val="0"/>
              </a:spcBef>
            </a:pPr>
            <a:r>
              <a:rPr lang="en-US" sz="1200" dirty="0"/>
              <a:t>Procurement: Took longer than expected, relying on a single specialist UK supplier (impacting time &amp; cost) </a:t>
            </a:r>
          </a:p>
          <a:p>
            <a:pPr>
              <a:spcBef>
                <a:spcPts val="0"/>
              </a:spcBef>
            </a:pPr>
            <a:r>
              <a:rPr lang="en-US" sz="1600" b="1" dirty="0">
                <a:solidFill>
                  <a:srgbClr val="0070C0"/>
                </a:solidFill>
              </a:rPr>
              <a:t>Project management</a:t>
            </a:r>
          </a:p>
          <a:p>
            <a:pPr lvl="1">
              <a:spcBef>
                <a:spcPts val="0"/>
              </a:spcBef>
            </a:pPr>
            <a:r>
              <a:rPr lang="en-US" sz="1200" dirty="0"/>
              <a:t>Poor control of scope  /  control of partners / no clear identification of project goals</a:t>
            </a:r>
          </a:p>
          <a:p>
            <a:pPr lvl="1">
              <a:spcBef>
                <a:spcPts val="0"/>
              </a:spcBef>
            </a:pPr>
            <a:r>
              <a:rPr lang="en-US" sz="1200" dirty="0"/>
              <a:t>Lack of cohesion of team </a:t>
            </a:r>
          </a:p>
          <a:p>
            <a:pPr lvl="1">
              <a:spcBef>
                <a:spcPts val="0"/>
              </a:spcBef>
            </a:pPr>
            <a:r>
              <a:rPr lang="en-US" sz="1200" dirty="0"/>
              <a:t>Poor leadership /poor decision making </a:t>
            </a:r>
          </a:p>
          <a:p>
            <a:pPr lvl="1">
              <a:spcBef>
                <a:spcPts val="0"/>
              </a:spcBef>
            </a:pPr>
            <a:r>
              <a:rPr lang="en-US" sz="1200" dirty="0"/>
              <a:t>Limited contingency in baseline plan</a:t>
            </a:r>
          </a:p>
          <a:p>
            <a:pPr lvl="1">
              <a:spcBef>
                <a:spcPts val="0"/>
              </a:spcBef>
            </a:pPr>
            <a:r>
              <a:rPr lang="en-US" sz="1200" dirty="0"/>
              <a:t>Contracting; Partner contracting delays, difficulty in flowing down Ts &amp; Cs</a:t>
            </a:r>
          </a:p>
          <a:p>
            <a:pPr>
              <a:spcBef>
                <a:spcPts val="0"/>
              </a:spcBef>
            </a:pPr>
            <a:r>
              <a:rPr lang="en-US" sz="1600" b="1" dirty="0">
                <a:solidFill>
                  <a:srgbClr val="0070C0"/>
                </a:solidFill>
              </a:rPr>
              <a:t>External factors</a:t>
            </a:r>
          </a:p>
          <a:p>
            <a:pPr lvl="1">
              <a:spcBef>
                <a:spcPts val="0"/>
              </a:spcBef>
            </a:pPr>
            <a:r>
              <a:rPr lang="en-US" sz="1200" dirty="0"/>
              <a:t>Loss of key people </a:t>
            </a:r>
          </a:p>
          <a:p>
            <a:pPr lvl="1">
              <a:spcBef>
                <a:spcPts val="0"/>
              </a:spcBef>
            </a:pPr>
            <a:r>
              <a:rPr lang="en-US" sz="1200" dirty="0" smtClean="0"/>
              <a:t>Market redirection</a:t>
            </a:r>
            <a:r>
              <a:rPr lang="en-US" sz="1200" dirty="0"/>
              <a:t>: Changing project exploitation route requiring work/schedule re-planning </a:t>
            </a:r>
          </a:p>
          <a:p>
            <a:pPr lvl="1">
              <a:spcBef>
                <a:spcPts val="0"/>
              </a:spcBef>
            </a:pPr>
            <a:r>
              <a:rPr lang="en-US" sz="1200" dirty="0"/>
              <a:t>“Business” Prioritisation:  Pressure within organisations to prioritise other work – perception that part-funded work is of lower priority than commercial/academic activities</a:t>
            </a:r>
          </a:p>
          <a:p>
            <a:pPr lvl="1">
              <a:spcBef>
                <a:spcPts val="0"/>
              </a:spcBef>
            </a:pPr>
            <a:r>
              <a:rPr lang="en-US" sz="1200" dirty="0"/>
              <a:t>Dependency on completion of other projects</a:t>
            </a:r>
          </a:p>
          <a:p>
            <a:pPr lvl="1">
              <a:spcBef>
                <a:spcPts val="0"/>
              </a:spcBef>
            </a:pPr>
            <a:r>
              <a:rPr lang="en-US" sz="1200" dirty="0"/>
              <a:t>Dependency on time-critical contributions from unfunded collaborators</a:t>
            </a:r>
            <a:r>
              <a:rPr lang="en-US" sz="1000" dirty="0"/>
              <a:t>	</a:t>
            </a:r>
            <a:r>
              <a:rPr lang="en-US" sz="900" dirty="0"/>
              <a:t>	</a:t>
            </a:r>
            <a:endParaRPr lang="en-GB" sz="900" dirty="0"/>
          </a:p>
        </p:txBody>
      </p:sp>
      <p:sp>
        <p:nvSpPr>
          <p:cNvPr id="6" name="Slide Number Placeholder 5"/>
          <p:cNvSpPr>
            <a:spLocks noGrp="1"/>
          </p:cNvSpPr>
          <p:nvPr>
            <p:ph type="sldNum" sz="quarter" idx="12"/>
          </p:nvPr>
        </p:nvSpPr>
        <p:spPr/>
        <p:txBody>
          <a:bodyPr/>
          <a:lstStyle/>
          <a:p>
            <a:fld id="{2897CF57-1420-0F47-AE6E-A846618845F5}" type="slidenum">
              <a:rPr lang="en-US" smtClean="0"/>
              <a:t>20</a:t>
            </a:fld>
            <a:endParaRPr lang="en-US" dirty="0"/>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3859216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413" y="718132"/>
            <a:ext cx="7565921" cy="4186052"/>
          </a:xfrm>
        </p:spPr>
        <p:txBody>
          <a:bodyPr>
            <a:noAutofit/>
          </a:bodyPr>
          <a:lstStyle/>
          <a:p>
            <a:pPr marL="0" indent="0">
              <a:buNone/>
            </a:pPr>
            <a:r>
              <a:rPr lang="en-US" sz="1400" b="1" dirty="0">
                <a:solidFill>
                  <a:srgbClr val="0070C0"/>
                </a:solidFill>
              </a:rPr>
              <a:t>Ways to avoid </a:t>
            </a:r>
          </a:p>
          <a:p>
            <a:pPr marL="0" indent="0">
              <a:buNone/>
            </a:pPr>
            <a:endParaRPr lang="en-US" sz="600" b="1" dirty="0">
              <a:solidFill>
                <a:srgbClr val="0070C0"/>
              </a:solidFill>
            </a:endParaRPr>
          </a:p>
          <a:p>
            <a:pPr>
              <a:lnSpc>
                <a:spcPct val="120000"/>
              </a:lnSpc>
              <a:spcBef>
                <a:spcPts val="0"/>
              </a:spcBef>
            </a:pPr>
            <a:r>
              <a:rPr lang="en-US" sz="1400" b="1" dirty="0">
                <a:solidFill>
                  <a:srgbClr val="0070C0"/>
                </a:solidFill>
              </a:rPr>
              <a:t>Better contingency / mitigation planning:</a:t>
            </a:r>
          </a:p>
          <a:p>
            <a:pPr lvl="1">
              <a:lnSpc>
                <a:spcPct val="120000"/>
              </a:lnSpc>
              <a:spcBef>
                <a:spcPts val="0"/>
              </a:spcBef>
            </a:pPr>
            <a:r>
              <a:rPr lang="en-US" sz="1400" dirty="0"/>
              <a:t>Being more pragmatic at bid stage on what is achievable in allocated time</a:t>
            </a:r>
          </a:p>
          <a:p>
            <a:pPr lvl="1">
              <a:lnSpc>
                <a:spcPct val="120000"/>
              </a:lnSpc>
              <a:spcBef>
                <a:spcPts val="0"/>
              </a:spcBef>
            </a:pPr>
            <a:r>
              <a:rPr lang="en-US" sz="1400" dirty="0"/>
              <a:t>Better assessment of project delivery risks and possible mitigation action</a:t>
            </a:r>
          </a:p>
          <a:p>
            <a:pPr lvl="1">
              <a:lnSpc>
                <a:spcPct val="120000"/>
              </a:lnSpc>
              <a:spcBef>
                <a:spcPts val="0"/>
              </a:spcBef>
            </a:pPr>
            <a:r>
              <a:rPr lang="en-US" sz="1400" dirty="0"/>
              <a:t>Inclusion of contingency in baseline delivery plan (timescales)</a:t>
            </a:r>
          </a:p>
          <a:p>
            <a:pPr lvl="1">
              <a:lnSpc>
                <a:spcPct val="120000"/>
              </a:lnSpc>
              <a:spcBef>
                <a:spcPts val="0"/>
              </a:spcBef>
            </a:pPr>
            <a:r>
              <a:rPr lang="en-US" sz="1400" dirty="0"/>
              <a:t>Earlier procurement of long lead items</a:t>
            </a:r>
          </a:p>
          <a:p>
            <a:pPr lvl="1">
              <a:lnSpc>
                <a:spcPct val="120000"/>
              </a:lnSpc>
              <a:spcBef>
                <a:spcPts val="0"/>
              </a:spcBef>
            </a:pPr>
            <a:r>
              <a:rPr lang="en-US" sz="1400" dirty="0"/>
              <a:t>Are academic leads thinking of these projects in more “commercial” terms</a:t>
            </a:r>
          </a:p>
          <a:p>
            <a:pPr>
              <a:lnSpc>
                <a:spcPct val="120000"/>
              </a:lnSpc>
              <a:spcBef>
                <a:spcPts val="0"/>
              </a:spcBef>
            </a:pPr>
            <a:r>
              <a:rPr lang="en-US" sz="1400" b="1" dirty="0">
                <a:solidFill>
                  <a:srgbClr val="0070C0"/>
                </a:solidFill>
              </a:rPr>
              <a:t>Tighter Project Management </a:t>
            </a:r>
          </a:p>
          <a:p>
            <a:pPr lvl="1">
              <a:lnSpc>
                <a:spcPct val="120000"/>
              </a:lnSpc>
              <a:spcBef>
                <a:spcPts val="0"/>
              </a:spcBef>
            </a:pPr>
            <a:r>
              <a:rPr lang="en-US" sz="1400" dirty="0"/>
              <a:t>Use of experienced PM’s – some academic teams successfully sub-contract PM role from outside</a:t>
            </a:r>
          </a:p>
          <a:p>
            <a:pPr lvl="1">
              <a:lnSpc>
                <a:spcPct val="120000"/>
              </a:lnSpc>
              <a:spcBef>
                <a:spcPts val="0"/>
              </a:spcBef>
            </a:pPr>
            <a:r>
              <a:rPr lang="en-US" sz="1400" dirty="0"/>
              <a:t>Frequent team meeting drumbeat – weekly at critical times</a:t>
            </a:r>
          </a:p>
          <a:p>
            <a:pPr lvl="1">
              <a:lnSpc>
                <a:spcPct val="120000"/>
              </a:lnSpc>
              <a:spcBef>
                <a:spcPts val="0"/>
              </a:spcBef>
            </a:pPr>
            <a:r>
              <a:rPr lang="en-US" sz="1400" dirty="0"/>
              <a:t>Avoidance of dual-hatted PMs – either technical delivery or management, not both (n/a to Pathfinder Projects)</a:t>
            </a:r>
          </a:p>
          <a:p>
            <a:pPr lvl="1">
              <a:lnSpc>
                <a:spcPct val="120000"/>
              </a:lnSpc>
              <a:spcBef>
                <a:spcPts val="0"/>
              </a:spcBef>
            </a:pPr>
            <a:r>
              <a:rPr lang="en-US" sz="1400" dirty="0"/>
              <a:t>Preference for industrial lead on larger projects</a:t>
            </a:r>
          </a:p>
          <a:p>
            <a:pPr lvl="1">
              <a:lnSpc>
                <a:spcPct val="120000"/>
              </a:lnSpc>
              <a:spcBef>
                <a:spcPts val="0"/>
              </a:spcBef>
            </a:pPr>
            <a:r>
              <a:rPr lang="en-US" sz="1400" dirty="0"/>
              <a:t>Evidenced through provision of Project Management Plans (for larger projects only)</a:t>
            </a:r>
          </a:p>
          <a:p>
            <a:pPr lvl="1">
              <a:lnSpc>
                <a:spcPct val="120000"/>
              </a:lnSpc>
              <a:spcBef>
                <a:spcPts val="0"/>
              </a:spcBef>
            </a:pPr>
            <a:endParaRPr lang="en-US" sz="900" dirty="0"/>
          </a:p>
          <a:p>
            <a:pPr marL="0" indent="0">
              <a:buNone/>
            </a:pPr>
            <a:endParaRPr lang="en-GB" sz="1200" b="1" dirty="0">
              <a:solidFill>
                <a:srgbClr val="0070C0"/>
              </a:solidFill>
            </a:endParaRPr>
          </a:p>
          <a:p>
            <a:pPr lvl="1">
              <a:lnSpc>
                <a:spcPct val="120000"/>
              </a:lnSpc>
              <a:spcBef>
                <a:spcPts val="0"/>
              </a:spcBef>
            </a:pPr>
            <a:endParaRPr lang="en-US" sz="900" dirty="0"/>
          </a:p>
        </p:txBody>
      </p:sp>
      <p:sp>
        <p:nvSpPr>
          <p:cNvPr id="6" name="Slide Number Placeholder 5"/>
          <p:cNvSpPr>
            <a:spLocks noGrp="1"/>
          </p:cNvSpPr>
          <p:nvPr>
            <p:ph type="sldNum" sz="quarter" idx="12"/>
          </p:nvPr>
        </p:nvSpPr>
        <p:spPr/>
        <p:txBody>
          <a:bodyPr/>
          <a:lstStyle/>
          <a:p>
            <a:fld id="{2897CF57-1420-0F47-AE6E-A846618845F5}" type="slidenum">
              <a:rPr lang="en-US" smtClean="0"/>
              <a:t>21</a:t>
            </a:fld>
            <a:endParaRPr lang="en-US" dirty="0"/>
          </a:p>
        </p:txBody>
      </p:sp>
      <p:sp>
        <p:nvSpPr>
          <p:cNvPr id="7" name="Title 1"/>
          <p:cNvSpPr txBox="1">
            <a:spLocks/>
          </p:cNvSpPr>
          <p:nvPr/>
        </p:nvSpPr>
        <p:spPr>
          <a:xfrm>
            <a:off x="1424722" y="75789"/>
            <a:ext cx="5123658" cy="642343"/>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100" dirty="0"/>
              <a:t>Lessons Learned </a:t>
            </a:r>
            <a:r>
              <a:rPr lang="en-US" sz="2100" dirty="0" smtClean="0"/>
              <a:t>from Previous </a:t>
            </a:r>
            <a:r>
              <a:rPr lang="en-US" sz="2100" dirty="0"/>
              <a:t>CEOI Projects</a:t>
            </a:r>
            <a:endParaRPr lang="en-GB" sz="2100" dirty="0"/>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2559590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05979"/>
            <a:ext cx="4869180" cy="576602"/>
          </a:xfrm>
        </p:spPr>
        <p:txBody>
          <a:bodyPr>
            <a:normAutofit/>
          </a:bodyPr>
          <a:lstStyle/>
          <a:p>
            <a:r>
              <a:rPr lang="en-US" sz="2100" dirty="0"/>
              <a:t>Common </a:t>
            </a:r>
            <a:r>
              <a:rPr lang="en-US" sz="2100" dirty="0" smtClean="0"/>
              <a:t>Proposal </a:t>
            </a:r>
            <a:r>
              <a:rPr lang="en-US" sz="2100" dirty="0"/>
              <a:t>Shortfalls</a:t>
            </a:r>
            <a:endParaRPr lang="en-GB" sz="2100" dirty="0"/>
          </a:p>
        </p:txBody>
      </p:sp>
      <p:sp>
        <p:nvSpPr>
          <p:cNvPr id="3" name="Content Placeholder 2"/>
          <p:cNvSpPr>
            <a:spLocks noGrp="1"/>
          </p:cNvSpPr>
          <p:nvPr>
            <p:ph idx="1"/>
          </p:nvPr>
        </p:nvSpPr>
        <p:spPr>
          <a:xfrm>
            <a:off x="857251" y="809624"/>
            <a:ext cx="7496174" cy="4029075"/>
          </a:xfrm>
        </p:spPr>
        <p:txBody>
          <a:bodyPr>
            <a:normAutofit fontScale="77500" lnSpcReduction="20000"/>
          </a:bodyPr>
          <a:lstStyle/>
          <a:p>
            <a:pPr>
              <a:tabLst>
                <a:tab pos="407194" algn="l"/>
                <a:tab pos="671513" algn="l"/>
              </a:tabLst>
            </a:pPr>
            <a:r>
              <a:rPr lang="en-GB" sz="1800" dirty="0" smtClean="0">
                <a:solidFill>
                  <a:prstClr val="black"/>
                </a:solidFill>
              </a:rPr>
              <a:t> </a:t>
            </a:r>
            <a:r>
              <a:rPr lang="en-GB" sz="1800" b="1" dirty="0">
                <a:solidFill>
                  <a:schemeClr val="accent1"/>
                </a:solidFill>
              </a:rPr>
              <a:t>Assumption of pre-knowledge </a:t>
            </a:r>
            <a:r>
              <a:rPr lang="en-GB" sz="1800" dirty="0" smtClean="0">
                <a:solidFill>
                  <a:prstClr val="black"/>
                </a:solidFill>
              </a:rPr>
              <a:t>on </a:t>
            </a:r>
            <a:r>
              <a:rPr lang="en-GB" sz="1800" dirty="0">
                <a:solidFill>
                  <a:prstClr val="black"/>
                </a:solidFill>
              </a:rPr>
              <a:t>the background to the technology</a:t>
            </a:r>
          </a:p>
          <a:p>
            <a:pPr lvl="1">
              <a:tabLst>
                <a:tab pos="407194" algn="l"/>
                <a:tab pos="671513" algn="l"/>
              </a:tabLst>
            </a:pPr>
            <a:r>
              <a:rPr lang="en-GB" sz="1725" dirty="0">
                <a:solidFill>
                  <a:prstClr val="black"/>
                </a:solidFill>
              </a:rPr>
              <a:t>Cannot assume that the reviewers are aware of previous projects</a:t>
            </a:r>
          </a:p>
          <a:p>
            <a:pPr>
              <a:tabLst>
                <a:tab pos="407194" algn="l"/>
                <a:tab pos="671513" algn="l"/>
              </a:tabLst>
            </a:pPr>
            <a:r>
              <a:rPr lang="en-GB" sz="1800" dirty="0">
                <a:solidFill>
                  <a:prstClr val="black"/>
                </a:solidFill>
              </a:rPr>
              <a:t>Failure to show how </a:t>
            </a:r>
            <a:r>
              <a:rPr lang="en-GB" sz="1800" b="1" dirty="0">
                <a:solidFill>
                  <a:schemeClr val="accent1"/>
                </a:solidFill>
              </a:rPr>
              <a:t>this development step fits into a larger story </a:t>
            </a:r>
            <a:r>
              <a:rPr lang="en-GB" sz="1800" dirty="0">
                <a:solidFill>
                  <a:prstClr val="black"/>
                </a:solidFill>
              </a:rPr>
              <a:t>and how it could end in a flight opportunity;</a:t>
            </a:r>
          </a:p>
          <a:p>
            <a:pPr>
              <a:tabLst>
                <a:tab pos="407194" algn="l"/>
                <a:tab pos="671513" algn="l"/>
              </a:tabLst>
            </a:pPr>
            <a:r>
              <a:rPr lang="en-GB" sz="1800" dirty="0">
                <a:solidFill>
                  <a:prstClr val="black"/>
                </a:solidFill>
              </a:rPr>
              <a:t>Generic, </a:t>
            </a:r>
            <a:r>
              <a:rPr lang="en-GB" sz="1800" b="1" dirty="0">
                <a:solidFill>
                  <a:schemeClr val="accent1"/>
                </a:solidFill>
              </a:rPr>
              <a:t>generalised risks</a:t>
            </a:r>
            <a:r>
              <a:rPr lang="en-GB" sz="1800" dirty="0">
                <a:solidFill>
                  <a:prstClr val="black"/>
                </a:solidFill>
              </a:rPr>
              <a:t>, without much thought to impact or mitigation </a:t>
            </a:r>
          </a:p>
          <a:p>
            <a:pPr>
              <a:tabLst>
                <a:tab pos="407194" algn="l"/>
                <a:tab pos="671513" algn="l"/>
              </a:tabLst>
            </a:pPr>
            <a:r>
              <a:rPr lang="en-GB" sz="1800" dirty="0" smtClean="0">
                <a:solidFill>
                  <a:prstClr val="black"/>
                </a:solidFill>
              </a:rPr>
              <a:t> </a:t>
            </a:r>
            <a:r>
              <a:rPr lang="en-GB" sz="1800" b="1" dirty="0">
                <a:solidFill>
                  <a:schemeClr val="accent1"/>
                </a:solidFill>
              </a:rPr>
              <a:t>Poor-quality Gantts </a:t>
            </a:r>
          </a:p>
          <a:p>
            <a:pPr lvl="1">
              <a:tabLst>
                <a:tab pos="407194" algn="l"/>
                <a:tab pos="671513" algn="l"/>
              </a:tabLst>
            </a:pPr>
            <a:r>
              <a:rPr lang="en-GB" sz="1725" dirty="0">
                <a:solidFill>
                  <a:prstClr val="black"/>
                </a:solidFill>
              </a:rPr>
              <a:t>A few blocks stuck end to end is not a g</a:t>
            </a:r>
            <a:r>
              <a:rPr lang="en-GB" sz="1725" dirty="0" smtClean="0">
                <a:solidFill>
                  <a:prstClr val="black"/>
                </a:solidFill>
              </a:rPr>
              <a:t>ood or informative Gantt </a:t>
            </a:r>
            <a:r>
              <a:rPr lang="en-GB" sz="1725" dirty="0">
                <a:solidFill>
                  <a:prstClr val="black"/>
                </a:solidFill>
              </a:rPr>
              <a:t>chart.</a:t>
            </a:r>
          </a:p>
          <a:p>
            <a:pPr lvl="1">
              <a:tabLst>
                <a:tab pos="407194" algn="l"/>
                <a:tab pos="671513" algn="l"/>
              </a:tabLst>
            </a:pPr>
            <a:r>
              <a:rPr lang="en-GB" sz="1725" dirty="0">
                <a:solidFill>
                  <a:prstClr val="black"/>
                </a:solidFill>
              </a:rPr>
              <a:t>Unreadable pictures of very complex Gantts</a:t>
            </a:r>
          </a:p>
          <a:p>
            <a:pPr>
              <a:tabLst>
                <a:tab pos="407194" algn="l"/>
                <a:tab pos="671513" algn="l"/>
              </a:tabLst>
            </a:pPr>
            <a:r>
              <a:rPr lang="en-GB" sz="1800" dirty="0">
                <a:solidFill>
                  <a:prstClr val="black"/>
                </a:solidFill>
              </a:rPr>
              <a:t>Using non-grant receiving partners could be considered a delivery risk</a:t>
            </a:r>
          </a:p>
          <a:p>
            <a:pPr lvl="1">
              <a:tabLst>
                <a:tab pos="407194" algn="l"/>
                <a:tab pos="671513" algn="l"/>
              </a:tabLst>
            </a:pPr>
            <a:r>
              <a:rPr lang="en-GB" sz="1725" dirty="0">
                <a:solidFill>
                  <a:prstClr val="black"/>
                </a:solidFill>
              </a:rPr>
              <a:t>Show support by letters of commitment</a:t>
            </a:r>
          </a:p>
          <a:p>
            <a:pPr>
              <a:tabLst>
                <a:tab pos="407194" algn="l"/>
                <a:tab pos="671513" algn="l"/>
              </a:tabLst>
            </a:pPr>
            <a:r>
              <a:rPr lang="en-GB" sz="1800" dirty="0">
                <a:solidFill>
                  <a:prstClr val="black"/>
                </a:solidFill>
              </a:rPr>
              <a:t>You can </a:t>
            </a:r>
            <a:r>
              <a:rPr lang="en-GB" sz="1800" dirty="0" smtClean="0">
                <a:solidFill>
                  <a:prstClr val="black"/>
                </a:solidFill>
              </a:rPr>
              <a:t>submit or be a Partner in multiple proposals</a:t>
            </a:r>
            <a:endParaRPr lang="en-GB" sz="1800" dirty="0">
              <a:solidFill>
                <a:prstClr val="black"/>
              </a:solidFill>
            </a:endParaRPr>
          </a:p>
          <a:p>
            <a:pPr lvl="1">
              <a:tabLst>
                <a:tab pos="407194" algn="l"/>
                <a:tab pos="671513" algn="l"/>
              </a:tabLst>
            </a:pPr>
            <a:r>
              <a:rPr lang="en-GB" sz="1725" dirty="0">
                <a:solidFill>
                  <a:prstClr val="black"/>
                </a:solidFill>
              </a:rPr>
              <a:t>But the assessors may question if you </a:t>
            </a:r>
            <a:r>
              <a:rPr lang="en-GB" sz="1725" b="1" dirty="0">
                <a:solidFill>
                  <a:schemeClr val="accent1"/>
                </a:solidFill>
              </a:rPr>
              <a:t>have the resources </a:t>
            </a:r>
            <a:r>
              <a:rPr lang="en-GB" sz="1725" dirty="0">
                <a:solidFill>
                  <a:prstClr val="black"/>
                </a:solidFill>
              </a:rPr>
              <a:t>to deliver all</a:t>
            </a:r>
          </a:p>
          <a:p>
            <a:pPr>
              <a:tabLst>
                <a:tab pos="407194" algn="l"/>
                <a:tab pos="671513" algn="l"/>
              </a:tabLst>
            </a:pPr>
            <a:r>
              <a:rPr lang="en-GB" sz="1800" dirty="0">
                <a:solidFill>
                  <a:prstClr val="black"/>
                </a:solidFill>
              </a:rPr>
              <a:t>Staff </a:t>
            </a:r>
            <a:r>
              <a:rPr lang="en-GB" sz="1800" b="1" dirty="0">
                <a:solidFill>
                  <a:schemeClr val="accent1"/>
                </a:solidFill>
              </a:rPr>
              <a:t>resources</a:t>
            </a:r>
            <a:r>
              <a:rPr lang="en-GB" sz="1800" dirty="0">
                <a:solidFill>
                  <a:schemeClr val="accent1"/>
                </a:solidFill>
              </a:rPr>
              <a:t> </a:t>
            </a:r>
            <a:r>
              <a:rPr lang="en-GB" sz="1800" dirty="0">
                <a:solidFill>
                  <a:prstClr val="black"/>
                </a:solidFill>
              </a:rPr>
              <a:t>may appear unrealistic:</a:t>
            </a:r>
          </a:p>
          <a:p>
            <a:pPr lvl="1">
              <a:tabLst>
                <a:tab pos="407194" algn="l"/>
                <a:tab pos="671513" algn="l"/>
              </a:tabLst>
            </a:pPr>
            <a:r>
              <a:rPr lang="en-GB" sz="1725" dirty="0">
                <a:solidFill>
                  <a:prstClr val="black"/>
                </a:solidFill>
              </a:rPr>
              <a:t>Reliance on </a:t>
            </a:r>
            <a:r>
              <a:rPr lang="en-GB" sz="1725" dirty="0" smtClean="0">
                <a:solidFill>
                  <a:prstClr val="black"/>
                </a:solidFill>
              </a:rPr>
              <a:t>a yet </a:t>
            </a:r>
            <a:r>
              <a:rPr lang="en-GB" sz="1725" dirty="0">
                <a:solidFill>
                  <a:prstClr val="black"/>
                </a:solidFill>
              </a:rPr>
              <a:t>to be recruited </a:t>
            </a:r>
            <a:r>
              <a:rPr lang="en-GB" sz="1725" dirty="0" smtClean="0">
                <a:solidFill>
                  <a:prstClr val="black"/>
                </a:solidFill>
              </a:rPr>
              <a:t>person, and/or giving e.g. 80</a:t>
            </a:r>
            <a:r>
              <a:rPr lang="en-GB" sz="1725" dirty="0">
                <a:solidFill>
                  <a:prstClr val="black"/>
                </a:solidFill>
              </a:rPr>
              <a:t>% of the hours to an unspecified RA</a:t>
            </a:r>
          </a:p>
          <a:p>
            <a:pPr lvl="1">
              <a:tabLst>
                <a:tab pos="407194" algn="l"/>
                <a:tab pos="671513" algn="l"/>
              </a:tabLst>
            </a:pPr>
            <a:r>
              <a:rPr lang="en-GB" sz="1725" dirty="0">
                <a:solidFill>
                  <a:prstClr val="black"/>
                </a:solidFill>
              </a:rPr>
              <a:t>Unrealistic number of hours assigned to a senior technical specialist </a:t>
            </a:r>
          </a:p>
          <a:p>
            <a:pPr>
              <a:tabLst>
                <a:tab pos="407194" algn="l"/>
                <a:tab pos="671513" algn="l"/>
              </a:tabLst>
            </a:pPr>
            <a:r>
              <a:rPr lang="en-GB" sz="1800" dirty="0">
                <a:solidFill>
                  <a:prstClr val="black"/>
                </a:solidFill>
              </a:rPr>
              <a:t>Simplistic business plan </a:t>
            </a:r>
          </a:p>
          <a:p>
            <a:pPr lvl="1">
              <a:tabLst>
                <a:tab pos="407194" algn="l"/>
                <a:tab pos="671513" algn="l"/>
              </a:tabLst>
            </a:pPr>
            <a:r>
              <a:rPr lang="en-GB" sz="1800" dirty="0" smtClean="0">
                <a:solidFill>
                  <a:prstClr val="black"/>
                </a:solidFill>
              </a:rPr>
              <a:t>e.g</a:t>
            </a:r>
            <a:r>
              <a:rPr lang="en-GB" sz="1800" dirty="0">
                <a:solidFill>
                  <a:prstClr val="black"/>
                </a:solidFill>
              </a:rPr>
              <a:t>. global market is £4B; we will win 1</a:t>
            </a:r>
            <a:r>
              <a:rPr lang="en-GB" sz="1800" dirty="0" smtClean="0">
                <a:solidFill>
                  <a:prstClr val="black"/>
                </a:solidFill>
              </a:rPr>
              <a:t>%, hence this is a multi-million </a:t>
            </a:r>
            <a:r>
              <a:rPr lang="en-GB" sz="1800" dirty="0">
                <a:solidFill>
                  <a:prstClr val="black"/>
                </a:solidFill>
              </a:rPr>
              <a:t>£ ROI </a:t>
            </a:r>
          </a:p>
          <a:p>
            <a:pPr>
              <a:tabLst>
                <a:tab pos="407194" algn="l"/>
                <a:tab pos="671513" algn="l"/>
              </a:tabLst>
            </a:pPr>
            <a:r>
              <a:rPr lang="en-GB" sz="1800" dirty="0">
                <a:solidFill>
                  <a:prstClr val="black"/>
                </a:solidFill>
              </a:rPr>
              <a:t>Poor rework of a previously submitted proposal that </a:t>
            </a:r>
            <a:r>
              <a:rPr lang="en-GB" sz="1800" dirty="0" smtClean="0">
                <a:solidFill>
                  <a:prstClr val="black"/>
                </a:solidFill>
              </a:rPr>
              <a:t>does not </a:t>
            </a:r>
            <a:r>
              <a:rPr lang="en-GB" sz="1800" dirty="0">
                <a:solidFill>
                  <a:prstClr val="black"/>
                </a:solidFill>
              </a:rPr>
              <a:t>meet the criteria </a:t>
            </a:r>
          </a:p>
          <a:p>
            <a:pPr>
              <a:tabLst>
                <a:tab pos="407194" algn="l"/>
                <a:tab pos="671513" algn="l"/>
              </a:tabLst>
            </a:pPr>
            <a:r>
              <a:rPr lang="en-GB" sz="1800" dirty="0">
                <a:solidFill>
                  <a:prstClr val="black"/>
                </a:solidFill>
              </a:rPr>
              <a:t>Poor quality and/or no review of bid documents</a:t>
            </a: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a:p>
            <a:pPr>
              <a:tabLst>
                <a:tab pos="407194" algn="l"/>
                <a:tab pos="671513" algn="l"/>
              </a:tabLst>
            </a:pPr>
            <a:endParaRPr lang="en-GB" sz="1800" dirty="0">
              <a:solidFill>
                <a:prstClr val="black"/>
              </a:solidFill>
            </a:endParaRPr>
          </a:p>
        </p:txBody>
      </p:sp>
      <p:sp>
        <p:nvSpPr>
          <p:cNvPr id="6" name="Slide Number Placeholder 5"/>
          <p:cNvSpPr>
            <a:spLocks noGrp="1"/>
          </p:cNvSpPr>
          <p:nvPr>
            <p:ph type="sldNum" sz="quarter" idx="12"/>
          </p:nvPr>
        </p:nvSpPr>
        <p:spPr/>
        <p:txBody>
          <a:bodyPr/>
          <a:lstStyle/>
          <a:p>
            <a:fld id="{2897CF57-1420-0F47-AE6E-A846618845F5}" type="slidenum">
              <a:rPr lang="en-US" smtClean="0"/>
              <a:t>22</a:t>
            </a:fld>
            <a:endParaRPr lang="en-US"/>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3046701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 Points</a:t>
            </a:r>
            <a:endParaRPr lang="en-GB" dirty="0"/>
          </a:p>
        </p:txBody>
      </p:sp>
      <p:sp>
        <p:nvSpPr>
          <p:cNvPr id="3" name="Content Placeholder 2"/>
          <p:cNvSpPr>
            <a:spLocks noGrp="1"/>
          </p:cNvSpPr>
          <p:nvPr>
            <p:ph idx="1"/>
          </p:nvPr>
        </p:nvSpPr>
        <p:spPr/>
        <p:txBody>
          <a:bodyPr>
            <a:noAutofit/>
          </a:bodyPr>
          <a:lstStyle/>
          <a:p>
            <a:r>
              <a:rPr lang="en-GB" sz="1800" dirty="0" smtClean="0"/>
              <a:t>If you have any questions during the bid phase you are welcome to contact members of the CEOI team for clarification. </a:t>
            </a:r>
          </a:p>
          <a:p>
            <a:r>
              <a:rPr lang="en-GB" sz="1800" dirty="0" smtClean="0"/>
              <a:t>These will be conducted in confidence.</a:t>
            </a:r>
          </a:p>
          <a:p>
            <a:r>
              <a:rPr lang="en-GB" sz="1800" dirty="0" smtClean="0"/>
              <a:t>The Points of Contact are:</a:t>
            </a:r>
          </a:p>
          <a:p>
            <a:pPr lvl="1"/>
            <a:r>
              <a:rPr lang="en-GB" sz="1400" dirty="0" smtClean="0"/>
              <a:t>Nicolas Lévêque; </a:t>
            </a:r>
            <a:r>
              <a:rPr lang="en-GB" sz="1400" dirty="0" smtClean="0">
                <a:hlinkClick r:id="rId2"/>
              </a:rPr>
              <a:t>nicolas.leveque@airbus.com</a:t>
            </a:r>
            <a:r>
              <a:rPr lang="en-GB" sz="1400" dirty="0" smtClean="0"/>
              <a:t> </a:t>
            </a:r>
          </a:p>
          <a:p>
            <a:pPr lvl="1"/>
            <a:r>
              <a:rPr lang="en-GB" sz="1400" dirty="0" smtClean="0"/>
              <a:t>Chris Brownsword;  </a:t>
            </a:r>
            <a:r>
              <a:rPr lang="en-GB" sz="1400" dirty="0" smtClean="0">
                <a:hlinkClick r:id="rId3"/>
              </a:rPr>
              <a:t>cbrownsword@qinetiq.com</a:t>
            </a:r>
            <a:endParaRPr lang="en-GB" sz="1400" dirty="0" smtClean="0"/>
          </a:p>
          <a:p>
            <a:pPr lvl="1"/>
            <a:r>
              <a:rPr lang="en-US" sz="1400" dirty="0" smtClean="0"/>
              <a:t>For contracts &amp; administration, </a:t>
            </a:r>
            <a:r>
              <a:rPr lang="en-GB" sz="1400" dirty="0" smtClean="0"/>
              <a:t>Nicola Oldham </a:t>
            </a:r>
            <a:r>
              <a:rPr lang="en-GB" sz="1400" dirty="0" smtClean="0">
                <a:hlinkClick r:id="rId4"/>
              </a:rPr>
              <a:t>CEOIadmin@le.ac.uk</a:t>
            </a:r>
            <a:r>
              <a:rPr lang="en-GB" sz="1400" dirty="0" smtClean="0"/>
              <a:t> </a:t>
            </a:r>
          </a:p>
          <a:p>
            <a:endParaRPr lang="en-GB" sz="1800" dirty="0" smtClean="0"/>
          </a:p>
          <a:p>
            <a:r>
              <a:rPr lang="en-GB" sz="1800" dirty="0" smtClean="0"/>
              <a:t>Note: the CEOI are not part of the proposal evaluation team. </a:t>
            </a:r>
          </a:p>
        </p:txBody>
      </p:sp>
      <p:sp>
        <p:nvSpPr>
          <p:cNvPr id="6" name="Slide Number Placeholder 5"/>
          <p:cNvSpPr>
            <a:spLocks noGrp="1"/>
          </p:cNvSpPr>
          <p:nvPr>
            <p:ph type="sldNum" sz="quarter" idx="12"/>
          </p:nvPr>
        </p:nvSpPr>
        <p:spPr/>
        <p:txBody>
          <a:bodyPr/>
          <a:lstStyle/>
          <a:p>
            <a:fld id="{2897CF57-1420-0F47-AE6E-A846618845F5}" type="slidenum">
              <a:rPr lang="en-US" smtClean="0"/>
              <a:t>23</a:t>
            </a:fld>
            <a:endParaRPr lang="en-US" dirty="0"/>
          </a:p>
        </p:txBody>
      </p:sp>
      <p:sp>
        <p:nvSpPr>
          <p:cNvPr id="7"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355165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EO16</a:t>
            </a:r>
            <a:r>
              <a:rPr lang="en-US" sz="2400" baseline="30000" dirty="0" smtClean="0"/>
              <a:t> </a:t>
            </a:r>
            <a:r>
              <a:rPr lang="en-US" sz="2400" dirty="0" smtClean="0"/>
              <a:t>Bidders Conference – House Keeping</a:t>
            </a:r>
            <a:endParaRPr lang="en-GB" sz="2400" dirty="0"/>
          </a:p>
        </p:txBody>
      </p:sp>
      <p:sp>
        <p:nvSpPr>
          <p:cNvPr id="4" name="Date Placeholder 3"/>
          <p:cNvSpPr>
            <a:spLocks noGrp="1"/>
          </p:cNvSpPr>
          <p:nvPr>
            <p:ph type="dt" sz="half" idx="10"/>
          </p:nvPr>
        </p:nvSpPr>
        <p:spPr/>
        <p:txBody>
          <a:bodyPr/>
          <a:lstStyle/>
          <a:p>
            <a:r>
              <a:rPr lang="en-US" smtClean="0"/>
              <a:t>15-Aug-2023</a:t>
            </a:r>
            <a:endParaRPr lang="en-US" dirty="0"/>
          </a:p>
        </p:txBody>
      </p:sp>
      <p:sp>
        <p:nvSpPr>
          <p:cNvPr id="6" name="Slide Number Placeholder 5"/>
          <p:cNvSpPr>
            <a:spLocks noGrp="1"/>
          </p:cNvSpPr>
          <p:nvPr>
            <p:ph type="sldNum" sz="quarter" idx="12"/>
          </p:nvPr>
        </p:nvSpPr>
        <p:spPr/>
        <p:txBody>
          <a:bodyPr/>
          <a:lstStyle/>
          <a:p>
            <a:fld id="{2897CF57-1420-0F47-AE6E-A846618845F5}" type="slidenum">
              <a:rPr lang="en-US" smtClean="0"/>
              <a:t>3</a:t>
            </a:fld>
            <a:endParaRPr lang="en-US"/>
          </a:p>
        </p:txBody>
      </p:sp>
      <p:sp>
        <p:nvSpPr>
          <p:cNvPr id="7" name="Content Placeholder 6"/>
          <p:cNvSpPr>
            <a:spLocks noGrp="1"/>
          </p:cNvSpPr>
          <p:nvPr>
            <p:ph idx="1"/>
          </p:nvPr>
        </p:nvSpPr>
        <p:spPr/>
        <p:txBody>
          <a:bodyPr>
            <a:normAutofit fontScale="85000" lnSpcReduction="10000"/>
          </a:bodyPr>
          <a:lstStyle/>
          <a:p>
            <a:r>
              <a:rPr lang="en-GB" sz="1800" dirty="0" smtClean="0"/>
              <a:t>Expected duration: 10:00 – 11:30 (with the possibility to go on until 12:00)</a:t>
            </a:r>
          </a:p>
          <a:p>
            <a:r>
              <a:rPr lang="en-GB" sz="1800" dirty="0" smtClean="0"/>
              <a:t>Participants join the </a:t>
            </a:r>
            <a:r>
              <a:rPr lang="en-GB" sz="1800" dirty="0" err="1" smtClean="0"/>
              <a:t>telecon</a:t>
            </a:r>
            <a:r>
              <a:rPr lang="en-GB" sz="1800" dirty="0" smtClean="0"/>
              <a:t> via Microsoft Teams and can choose to remain anonymous </a:t>
            </a:r>
          </a:p>
          <a:p>
            <a:r>
              <a:rPr lang="en-GB" sz="1800" dirty="0" smtClean="0"/>
              <a:t>No list of participants will be circulated</a:t>
            </a:r>
          </a:p>
          <a:p>
            <a:r>
              <a:rPr lang="en-GB" sz="1800" dirty="0" smtClean="0"/>
              <a:t>Questions can be asked in the teams chat or verbally if you do not mind being identified</a:t>
            </a:r>
          </a:p>
          <a:p>
            <a:r>
              <a:rPr lang="en-GB" sz="1800" dirty="0" smtClean="0"/>
              <a:t>To ask anonymous questions please email these at any time to Nicola Oldham </a:t>
            </a:r>
            <a:r>
              <a:rPr lang="en-GB" sz="1800" dirty="0">
                <a:hlinkClick r:id="rId3"/>
              </a:rPr>
              <a:t>CEOIadmin@le.ac.uk</a:t>
            </a:r>
            <a:r>
              <a:rPr lang="en-GB" sz="1800" dirty="0" smtClean="0"/>
              <a:t> who will ask them on your behalf</a:t>
            </a:r>
          </a:p>
          <a:p>
            <a:pPr lvl="1"/>
            <a:r>
              <a:rPr lang="en-GB" sz="1600" dirty="0" smtClean="0"/>
              <a:t>Please clearly indicate which proposal section/topic they are related to</a:t>
            </a:r>
          </a:p>
          <a:p>
            <a:pPr lvl="1"/>
            <a:r>
              <a:rPr lang="en-GB" sz="1600" dirty="0" smtClean="0"/>
              <a:t>Nicola will </a:t>
            </a:r>
            <a:r>
              <a:rPr lang="en-GB" sz="1600" dirty="0" smtClean="0"/>
              <a:t>ask them on your behalf either during or after the presentation</a:t>
            </a:r>
          </a:p>
          <a:p>
            <a:r>
              <a:rPr lang="en-GB" sz="1800" dirty="0" smtClean="0"/>
              <a:t>CEOI will decide if any of the issues raised warrant the publication of a formal clarification notice, which will be issued</a:t>
            </a:r>
            <a:r>
              <a:rPr lang="en-GB" sz="1800" dirty="0" smtClean="0">
                <a:solidFill>
                  <a:srgbClr val="FF0000"/>
                </a:solidFill>
              </a:rPr>
              <a:t> </a:t>
            </a:r>
            <a:r>
              <a:rPr lang="en-GB" sz="1800" dirty="0" smtClean="0"/>
              <a:t>on the CEOI 16</a:t>
            </a:r>
            <a:r>
              <a:rPr lang="en-GB" sz="1800" baseline="30000" dirty="0" smtClean="0"/>
              <a:t>th</a:t>
            </a:r>
            <a:r>
              <a:rPr lang="en-GB" sz="1800" dirty="0" smtClean="0"/>
              <a:t> Call website </a:t>
            </a:r>
          </a:p>
          <a:p>
            <a:r>
              <a:rPr lang="en-GB" sz="1800" dirty="0"/>
              <a:t>T</a:t>
            </a:r>
            <a:r>
              <a:rPr lang="en-GB" sz="1800" dirty="0" smtClean="0"/>
              <a:t>he Announcement of Opportunity (</a:t>
            </a:r>
            <a:r>
              <a:rPr lang="en-GB" sz="1800" dirty="0" err="1" smtClean="0"/>
              <a:t>AOO</a:t>
            </a:r>
            <a:r>
              <a:rPr lang="en-GB" sz="1800" dirty="0" smtClean="0"/>
              <a:t>) and any clarification notices take precedence over anything stated during the bidders conference. </a:t>
            </a:r>
          </a:p>
          <a:p>
            <a:r>
              <a:rPr lang="en-GB" sz="1800" b="1" u="sng" dirty="0"/>
              <a:t>P</a:t>
            </a:r>
            <a:r>
              <a:rPr lang="en-GB" sz="1800" b="1" u="sng" dirty="0" smtClean="0"/>
              <a:t>lease read the </a:t>
            </a:r>
            <a:r>
              <a:rPr lang="en-GB" sz="1800" b="1" u="sng" dirty="0" err="1" smtClean="0"/>
              <a:t>AOO</a:t>
            </a:r>
            <a:r>
              <a:rPr lang="en-GB" sz="1800" b="1" dirty="0" smtClean="0"/>
              <a:t> </a:t>
            </a:r>
            <a:r>
              <a:rPr lang="en-GB" sz="1800" dirty="0" smtClean="0"/>
              <a:t>and other information contained on the Call website carefully; this Bidders Conference will not present all the information available.</a:t>
            </a:r>
          </a:p>
          <a:p>
            <a:pPr marL="0" indent="0">
              <a:buNone/>
            </a:pPr>
            <a:endParaRPr lang="en-GB" sz="1800" dirty="0" smtClean="0"/>
          </a:p>
          <a:p>
            <a:endParaRPr lang="en-GB" sz="1800" dirty="0"/>
          </a:p>
        </p:txBody>
      </p:sp>
      <p:sp>
        <p:nvSpPr>
          <p:cNvPr id="8" name="TextBox 7"/>
          <p:cNvSpPr txBox="1"/>
          <p:nvPr/>
        </p:nvSpPr>
        <p:spPr>
          <a:xfrm>
            <a:off x="2646948" y="4479520"/>
            <a:ext cx="3060646" cy="369332"/>
          </a:xfrm>
          <a:prstGeom prst="rect">
            <a:avLst/>
          </a:prstGeom>
          <a:noFill/>
        </p:spPr>
        <p:txBody>
          <a:bodyPr wrap="none" rtlCol="0">
            <a:spAutoFit/>
          </a:bodyPr>
          <a:lstStyle/>
          <a:p>
            <a:r>
              <a:rPr lang="en-GB" b="1" dirty="0" smtClean="0">
                <a:solidFill>
                  <a:srgbClr val="FF0000"/>
                </a:solidFill>
              </a:rPr>
              <a:t>Microphones on Mute Please </a:t>
            </a:r>
            <a:endParaRPr lang="en-GB" b="1" dirty="0">
              <a:solidFill>
                <a:srgbClr val="FF0000"/>
              </a:solidFill>
            </a:endParaRPr>
          </a:p>
        </p:txBody>
      </p:sp>
    </p:spTree>
    <p:extLst>
      <p:ext uri="{BB962C8B-B14F-4D97-AF65-F5344CB8AC3E}">
        <p14:creationId xmlns:p14="http://schemas.microsoft.com/office/powerpoint/2010/main" val="3946762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Content of the presentation</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4</a:t>
            </a:fld>
            <a:endParaRPr lang="en-US"/>
          </a:p>
        </p:txBody>
      </p:sp>
      <p:sp>
        <p:nvSpPr>
          <p:cNvPr id="7" name="Content Placeholder 6"/>
          <p:cNvSpPr>
            <a:spLocks noGrp="1"/>
          </p:cNvSpPr>
          <p:nvPr>
            <p:ph idx="1"/>
          </p:nvPr>
        </p:nvSpPr>
        <p:spPr/>
        <p:txBody>
          <a:bodyPr>
            <a:normAutofit/>
          </a:bodyPr>
          <a:lstStyle/>
          <a:p>
            <a:r>
              <a:rPr lang="en-GB" sz="1800" dirty="0" smtClean="0"/>
              <a:t>Summary of the Call</a:t>
            </a:r>
          </a:p>
          <a:p>
            <a:r>
              <a:rPr lang="en-US" sz="1800" dirty="0" smtClean="0"/>
              <a:t>Intention to bid</a:t>
            </a:r>
          </a:p>
          <a:p>
            <a:r>
              <a:rPr lang="en-US" sz="1800" dirty="0" smtClean="0"/>
              <a:t>Preparing your application</a:t>
            </a:r>
          </a:p>
          <a:p>
            <a:r>
              <a:rPr lang="en-US" sz="1800" dirty="0" smtClean="0"/>
              <a:t>Lessons learnt from the previous calls</a:t>
            </a:r>
          </a:p>
          <a:p>
            <a:endParaRPr lang="en-US" sz="1800" dirty="0" smtClean="0"/>
          </a:p>
          <a:p>
            <a:endParaRPr lang="en-US" sz="1800" dirty="0" smtClean="0"/>
          </a:p>
          <a:p>
            <a:endParaRPr lang="en-GB" sz="1800" dirty="0" smtClean="0"/>
          </a:p>
          <a:p>
            <a:pPr marL="0" indent="0">
              <a:buNone/>
            </a:pPr>
            <a:endParaRPr lang="en-GB" sz="1800" dirty="0" smtClean="0"/>
          </a:p>
          <a:p>
            <a:endParaRPr lang="en-GB" sz="1800" dirty="0"/>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36957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Call </a:t>
            </a:r>
            <a:r>
              <a:rPr lang="en-US" sz="2400" dirty="0"/>
              <a:t>– </a:t>
            </a:r>
            <a:r>
              <a:rPr lang="en-US" sz="2400" dirty="0" smtClean="0"/>
              <a:t>Summary</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5</a:t>
            </a:fld>
            <a:endParaRPr lang="en-US"/>
          </a:p>
        </p:txBody>
      </p:sp>
      <p:sp>
        <p:nvSpPr>
          <p:cNvPr id="7" name="Content Placeholder 6"/>
          <p:cNvSpPr>
            <a:spLocks noGrp="1"/>
          </p:cNvSpPr>
          <p:nvPr>
            <p:ph idx="1"/>
          </p:nvPr>
        </p:nvSpPr>
        <p:spPr>
          <a:xfrm>
            <a:off x="189914" y="925725"/>
            <a:ext cx="8736037" cy="3841537"/>
          </a:xfrm>
        </p:spPr>
        <p:txBody>
          <a:bodyPr>
            <a:normAutofit lnSpcReduction="10000"/>
          </a:bodyPr>
          <a:lstStyle/>
          <a:p>
            <a:pPr>
              <a:spcBef>
                <a:spcPts val="0"/>
              </a:spcBef>
              <a:spcAft>
                <a:spcPts val="600"/>
              </a:spcAft>
            </a:pPr>
            <a:r>
              <a:rPr lang="en-GB" sz="1600" dirty="0" smtClean="0"/>
              <a:t>The Call is for </a:t>
            </a:r>
            <a:r>
              <a:rPr lang="en-GB" sz="1600" dirty="0"/>
              <a:t>EO Technology and Instrumentation Development </a:t>
            </a:r>
            <a:r>
              <a:rPr lang="en-GB" sz="1600" dirty="0" smtClean="0"/>
              <a:t>Proposals </a:t>
            </a:r>
          </a:p>
          <a:p>
            <a:pPr>
              <a:spcBef>
                <a:spcPts val="0"/>
              </a:spcBef>
              <a:spcAft>
                <a:spcPts val="600"/>
              </a:spcAft>
            </a:pPr>
            <a:r>
              <a:rPr lang="en-GB" sz="1600" dirty="0" smtClean="0"/>
              <a:t>Proposals should be for one of three CEOI project types:</a:t>
            </a:r>
          </a:p>
          <a:p>
            <a:pPr lvl="1">
              <a:spcBef>
                <a:spcPts val="0"/>
              </a:spcBef>
              <a:spcAft>
                <a:spcPts val="600"/>
              </a:spcAft>
            </a:pPr>
            <a:r>
              <a:rPr lang="en-GB" sz="1200" dirty="0" smtClean="0"/>
              <a:t>Flagship (from £500K to £3M) </a:t>
            </a:r>
            <a:r>
              <a:rPr lang="en-GB" sz="1200" dirty="0"/>
              <a:t>- </a:t>
            </a:r>
            <a:r>
              <a:rPr lang="en-GB" sz="1200" dirty="0" smtClean="0"/>
              <a:t>Preparation </a:t>
            </a:r>
            <a:r>
              <a:rPr lang="en-GB" sz="1200" dirty="0"/>
              <a:t>of higher TRL </a:t>
            </a:r>
            <a:r>
              <a:rPr lang="en-GB" sz="1200" dirty="0" smtClean="0"/>
              <a:t>technologies (see next slide)</a:t>
            </a:r>
          </a:p>
          <a:p>
            <a:pPr lvl="1">
              <a:spcBef>
                <a:spcPts val="0"/>
              </a:spcBef>
              <a:spcAft>
                <a:spcPts val="600"/>
              </a:spcAft>
            </a:pPr>
            <a:r>
              <a:rPr lang="en-GB" sz="1200" dirty="0" smtClean="0"/>
              <a:t>Fast-track (up to £250k, 9 months) – high quality proposals that accelerate the development of innovative technologies </a:t>
            </a:r>
            <a:r>
              <a:rPr lang="en-GB" sz="1200" dirty="0"/>
              <a:t>for future scientific or commercial space </a:t>
            </a:r>
            <a:r>
              <a:rPr lang="en-GB" sz="1200" dirty="0" smtClean="0"/>
              <a:t>missions.</a:t>
            </a:r>
          </a:p>
          <a:p>
            <a:pPr lvl="1">
              <a:spcBef>
                <a:spcPts val="0"/>
              </a:spcBef>
              <a:spcAft>
                <a:spcPts val="600"/>
              </a:spcAft>
            </a:pPr>
            <a:r>
              <a:rPr lang="en-GB" sz="1200" dirty="0" smtClean="0"/>
              <a:t>Pathfinder (up to £75k, 6 months) – highly </a:t>
            </a:r>
            <a:r>
              <a:rPr lang="en-GB" sz="1200" dirty="0"/>
              <a:t>innovative </a:t>
            </a:r>
            <a:r>
              <a:rPr lang="en-GB" sz="1200" dirty="0" smtClean="0"/>
              <a:t>with strong </a:t>
            </a:r>
            <a:r>
              <a:rPr lang="en-GB" sz="1200" dirty="0"/>
              <a:t>enabling potential for future space activities</a:t>
            </a:r>
            <a:r>
              <a:rPr lang="en-GB" sz="1200" dirty="0" smtClean="0"/>
              <a:t>.</a:t>
            </a:r>
          </a:p>
          <a:p>
            <a:pPr>
              <a:spcBef>
                <a:spcPts val="0"/>
              </a:spcBef>
              <a:spcAft>
                <a:spcPts val="600"/>
              </a:spcAft>
            </a:pPr>
            <a:r>
              <a:rPr lang="en-GB" sz="1600" dirty="0"/>
              <a:t>Proposals should be aligned </a:t>
            </a:r>
            <a:r>
              <a:rPr lang="en-GB" sz="1600" dirty="0" smtClean="0"/>
              <a:t>to the National Space Strategy and EO Technology Strategy</a:t>
            </a:r>
          </a:p>
          <a:p>
            <a:pPr>
              <a:spcBef>
                <a:spcPts val="0"/>
              </a:spcBef>
              <a:spcAft>
                <a:spcPts val="600"/>
              </a:spcAft>
            </a:pPr>
            <a:r>
              <a:rPr lang="en-GB" sz="1600" dirty="0"/>
              <a:t>There has been a significant uplift of funding from government in the period to end Q1 2025, making a total of £15 million available for this </a:t>
            </a:r>
            <a:r>
              <a:rPr lang="en-GB" sz="1600" dirty="0" smtClean="0"/>
              <a:t>Call (with </a:t>
            </a:r>
            <a:r>
              <a:rPr lang="en-GB" sz="1600" dirty="0"/>
              <a:t>additional PV funds </a:t>
            </a:r>
            <a:r>
              <a:rPr lang="en-GB" sz="1600" dirty="0" smtClean="0"/>
              <a:t>from bidders). </a:t>
            </a:r>
            <a:endParaRPr lang="en-GB" sz="1600" dirty="0"/>
          </a:p>
          <a:p>
            <a:pPr>
              <a:spcBef>
                <a:spcPts val="0"/>
              </a:spcBef>
              <a:spcAft>
                <a:spcPts val="600"/>
              </a:spcAft>
            </a:pPr>
            <a:r>
              <a:rPr lang="en-GB" sz="1600" b="1" dirty="0" smtClean="0"/>
              <a:t>Full proposals are due for </a:t>
            </a:r>
            <a:r>
              <a:rPr lang="en-GB" sz="1600" b="1" dirty="0" smtClean="0">
                <a:solidFill>
                  <a:schemeClr val="accent1"/>
                </a:solidFill>
              </a:rPr>
              <a:t>submission by Monday 18</a:t>
            </a:r>
            <a:r>
              <a:rPr lang="en-GB" sz="1600" b="1" baseline="30000" dirty="0" smtClean="0">
                <a:solidFill>
                  <a:schemeClr val="accent1"/>
                </a:solidFill>
              </a:rPr>
              <a:t>th</a:t>
            </a:r>
            <a:r>
              <a:rPr lang="en-GB" sz="1600" b="1" dirty="0" smtClean="0">
                <a:solidFill>
                  <a:schemeClr val="accent1"/>
                </a:solidFill>
              </a:rPr>
              <a:t> September 2023 at noon</a:t>
            </a:r>
            <a:r>
              <a:rPr lang="en-GB" sz="1600" b="1" dirty="0" smtClean="0"/>
              <a:t>.</a:t>
            </a:r>
          </a:p>
          <a:p>
            <a:pPr>
              <a:spcBef>
                <a:spcPts val="0"/>
              </a:spcBef>
              <a:spcAft>
                <a:spcPts val="600"/>
              </a:spcAft>
            </a:pPr>
            <a:r>
              <a:rPr lang="en-GB" sz="1600" dirty="0" smtClean="0"/>
              <a:t>The </a:t>
            </a:r>
            <a:r>
              <a:rPr lang="en-GB" sz="1600" dirty="0"/>
              <a:t>Call is open to industry, </a:t>
            </a:r>
            <a:r>
              <a:rPr lang="en-GB" sz="1600" dirty="0" err="1"/>
              <a:t>HEIs</a:t>
            </a:r>
            <a:r>
              <a:rPr lang="en-GB" sz="1600" dirty="0"/>
              <a:t> and other research organisations based in the UK</a:t>
            </a:r>
            <a:r>
              <a:rPr lang="en-GB" sz="1600" dirty="0" smtClean="0"/>
              <a:t>.</a:t>
            </a:r>
          </a:p>
          <a:p>
            <a:pPr>
              <a:spcBef>
                <a:spcPts val="0"/>
              </a:spcBef>
              <a:spcAft>
                <a:spcPts val="600"/>
              </a:spcAft>
            </a:pPr>
            <a:r>
              <a:rPr lang="en-GB" sz="1600" dirty="0" smtClean="0"/>
              <a:t>Collaborative </a:t>
            </a:r>
            <a:r>
              <a:rPr lang="en-GB" sz="1600" dirty="0"/>
              <a:t>proposals involving industrial and other partners of all types are strongly </a:t>
            </a:r>
            <a:r>
              <a:rPr lang="en-GB" sz="1600" dirty="0" smtClean="0"/>
              <a:t>encouraged.</a:t>
            </a:r>
          </a:p>
          <a:p>
            <a:pPr>
              <a:spcBef>
                <a:spcPts val="0"/>
              </a:spcBef>
              <a:spcAft>
                <a:spcPts val="600"/>
              </a:spcAft>
            </a:pPr>
            <a:r>
              <a:rPr lang="en-GB" sz="1600" b="1" dirty="0">
                <a:solidFill>
                  <a:schemeClr val="tx2">
                    <a:lumMod val="60000"/>
                    <a:lumOff val="40000"/>
                  </a:schemeClr>
                </a:solidFill>
              </a:rPr>
              <a:t>Funding beyond March 2025 is not confirmed so projects not complete by this time may not receive any further funding</a:t>
            </a:r>
            <a:r>
              <a:rPr lang="en-US" sz="1600" dirty="0" smtClean="0"/>
              <a:t>.</a:t>
            </a:r>
            <a:endParaRPr lang="en-GB" sz="1600" dirty="0" smtClean="0"/>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70731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16</a:t>
            </a:r>
            <a:r>
              <a:rPr lang="en-US" sz="2400" baseline="30000" dirty="0"/>
              <a:t>th</a:t>
            </a:r>
            <a:r>
              <a:rPr lang="en-US" sz="2400" dirty="0"/>
              <a:t> Call – </a:t>
            </a:r>
            <a:r>
              <a:rPr lang="en-US" sz="2400" dirty="0" smtClean="0"/>
              <a:t>Key Changes</a:t>
            </a:r>
            <a:endParaRPr lang="en-GB" sz="2400" dirty="0"/>
          </a:p>
        </p:txBody>
      </p:sp>
      <p:sp>
        <p:nvSpPr>
          <p:cNvPr id="3" name="Content Placeholder 2"/>
          <p:cNvSpPr>
            <a:spLocks noGrp="1"/>
          </p:cNvSpPr>
          <p:nvPr>
            <p:ph idx="1"/>
          </p:nvPr>
        </p:nvSpPr>
        <p:spPr>
          <a:xfrm>
            <a:off x="457200" y="963085"/>
            <a:ext cx="8229600" cy="3644084"/>
          </a:xfrm>
        </p:spPr>
        <p:txBody>
          <a:bodyPr>
            <a:normAutofit fontScale="92500" lnSpcReduction="20000"/>
          </a:bodyPr>
          <a:lstStyle/>
          <a:p>
            <a:pPr>
              <a:spcBef>
                <a:spcPts val="0"/>
              </a:spcBef>
              <a:spcAft>
                <a:spcPts val="600"/>
              </a:spcAft>
            </a:pPr>
            <a:r>
              <a:rPr lang="en-GB" sz="1800" dirty="0"/>
              <a:t>The subsidy control regulations have changed since our last call and are now defined by the Subsidy Control Act 2022, which is now in force. </a:t>
            </a:r>
            <a:r>
              <a:rPr lang="en-GB" sz="1800" dirty="0" smtClean="0"/>
              <a:t/>
            </a:r>
            <a:br>
              <a:rPr lang="en-GB" sz="1800" dirty="0" smtClean="0"/>
            </a:br>
            <a:r>
              <a:rPr lang="en-GB" sz="1800" dirty="0" smtClean="0"/>
              <a:t>Due </a:t>
            </a:r>
            <a:r>
              <a:rPr lang="en-GB" sz="1800" dirty="0"/>
              <a:t>to timing constraints on the Call, we must use the </a:t>
            </a:r>
            <a:r>
              <a:rPr lang="en-GB" sz="1800" b="1" dirty="0">
                <a:solidFill>
                  <a:schemeClr val="accent1"/>
                </a:solidFill>
              </a:rPr>
              <a:t>Streamlined Subsidy Scheme for Research, Development and Innovation </a:t>
            </a:r>
            <a:r>
              <a:rPr lang="en-GB" sz="1800" dirty="0"/>
              <a:t>(see </a:t>
            </a:r>
            <a:r>
              <a:rPr lang="en-GB" sz="1800" dirty="0" smtClean="0"/>
              <a:t>references)</a:t>
            </a:r>
          </a:p>
          <a:p>
            <a:pPr lvl="1">
              <a:spcBef>
                <a:spcPts val="0"/>
              </a:spcBef>
              <a:spcAft>
                <a:spcPts val="600"/>
              </a:spcAft>
            </a:pPr>
            <a:r>
              <a:rPr lang="en-GB" sz="1400" dirty="0" smtClean="0"/>
              <a:t>While </a:t>
            </a:r>
            <a:r>
              <a:rPr lang="en-GB" sz="1400" dirty="0"/>
              <a:t>intervention rates are similar to the past rates (but not the same), there are also </a:t>
            </a:r>
            <a:r>
              <a:rPr lang="en-GB" sz="1400" u="sng" dirty="0"/>
              <a:t>restrictions on the amount of subsidy</a:t>
            </a:r>
            <a:r>
              <a:rPr lang="en-GB" sz="1400" dirty="0"/>
              <a:t> that can be given within a 3-year window. This only affects industrial and commercial bidders. </a:t>
            </a:r>
          </a:p>
          <a:p>
            <a:pPr>
              <a:spcBef>
                <a:spcPts val="0"/>
              </a:spcBef>
              <a:spcAft>
                <a:spcPts val="600"/>
              </a:spcAft>
            </a:pPr>
            <a:r>
              <a:rPr lang="en-GB" sz="1800" dirty="0"/>
              <a:t>We will no longer be awarding contracts for our projects. The awards will now be made as grants. However, we will continue to manage the projects in a similar way with milestones and progress reviews. </a:t>
            </a:r>
            <a:endParaRPr lang="en-GB" sz="1800" dirty="0" smtClean="0"/>
          </a:p>
          <a:p>
            <a:pPr lvl="1">
              <a:spcBef>
                <a:spcPts val="0"/>
              </a:spcBef>
              <a:spcAft>
                <a:spcPts val="600"/>
              </a:spcAft>
            </a:pPr>
            <a:r>
              <a:rPr lang="en-GB" sz="1400" dirty="0" smtClean="0"/>
              <a:t>The Cabinet </a:t>
            </a:r>
            <a:r>
              <a:rPr lang="en-GB" sz="1400" dirty="0"/>
              <a:t>Office Model Grant Funding </a:t>
            </a:r>
            <a:r>
              <a:rPr lang="en-GB" sz="1400" dirty="0" smtClean="0"/>
              <a:t>Agreements (MGFA) will </a:t>
            </a:r>
            <a:r>
              <a:rPr lang="en-GB" sz="1400" dirty="0"/>
              <a:t>be used as the basis of the funding agreement between CEOI and successful bidder</a:t>
            </a:r>
            <a:r>
              <a:rPr lang="en-GB" sz="1400" dirty="0" smtClean="0"/>
              <a:t>.</a:t>
            </a:r>
          </a:p>
          <a:p>
            <a:pPr lvl="1">
              <a:spcBef>
                <a:spcPts val="0"/>
              </a:spcBef>
              <a:spcAft>
                <a:spcPts val="600"/>
              </a:spcAft>
            </a:pPr>
            <a:r>
              <a:rPr lang="en-GB" sz="1400" b="1" dirty="0">
                <a:solidFill>
                  <a:schemeClr val="accent1"/>
                </a:solidFill>
              </a:rPr>
              <a:t>We are in the process of revising some of the clauses and hope to be able to issue the </a:t>
            </a:r>
            <a:r>
              <a:rPr lang="en-GB" sz="1400" b="1" dirty="0" err="1">
                <a:solidFill>
                  <a:schemeClr val="accent1"/>
                </a:solidFill>
              </a:rPr>
              <a:t>MGFA</a:t>
            </a:r>
            <a:r>
              <a:rPr lang="en-GB" sz="1400" b="1" dirty="0">
                <a:solidFill>
                  <a:schemeClr val="accent1"/>
                </a:solidFill>
              </a:rPr>
              <a:t> on our website shortly</a:t>
            </a:r>
          </a:p>
          <a:p>
            <a:pPr>
              <a:spcBef>
                <a:spcPts val="0"/>
              </a:spcBef>
              <a:spcAft>
                <a:spcPts val="600"/>
              </a:spcAft>
            </a:pPr>
            <a:r>
              <a:rPr lang="en-GB" sz="1800" dirty="0"/>
              <a:t>We encourage bids under Minimal Financial Assistance (MFA) regulations in appropriate cases. (See [RD3], Chapter 7).</a:t>
            </a:r>
          </a:p>
        </p:txBody>
      </p:sp>
      <p:sp>
        <p:nvSpPr>
          <p:cNvPr id="4" name="Date Placeholder 3"/>
          <p:cNvSpPr>
            <a:spLocks noGrp="1"/>
          </p:cNvSpPr>
          <p:nvPr>
            <p:ph type="dt" sz="half" idx="10"/>
          </p:nvPr>
        </p:nvSpPr>
        <p:spPr/>
        <p:txBody>
          <a:bodyPr/>
          <a:lstStyle/>
          <a:p>
            <a:r>
              <a:rPr lang="en-US" smtClean="0"/>
              <a:t>15-Aug-2023</a:t>
            </a:r>
            <a:endParaRPr lang="en-US" dirty="0"/>
          </a:p>
        </p:txBody>
      </p:sp>
      <p:sp>
        <p:nvSpPr>
          <p:cNvPr id="5" name="Slide Number Placeholder 4"/>
          <p:cNvSpPr>
            <a:spLocks noGrp="1"/>
          </p:cNvSpPr>
          <p:nvPr>
            <p:ph type="sldNum" sz="quarter" idx="12"/>
          </p:nvPr>
        </p:nvSpPr>
        <p:spPr/>
        <p:txBody>
          <a:bodyPr/>
          <a:lstStyle/>
          <a:p>
            <a:fld id="{2897CF57-1420-0F47-AE6E-A846618845F5}" type="slidenum">
              <a:rPr lang="en-US" smtClean="0"/>
              <a:t>6</a:t>
            </a:fld>
            <a:endParaRPr lang="en-US"/>
          </a:p>
        </p:txBody>
      </p:sp>
    </p:spTree>
    <p:extLst>
      <p:ext uri="{BB962C8B-B14F-4D97-AF65-F5344CB8AC3E}">
        <p14:creationId xmlns:p14="http://schemas.microsoft.com/office/powerpoint/2010/main" val="469010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16</a:t>
            </a:r>
            <a:r>
              <a:rPr lang="en-US" sz="2400" baseline="30000" dirty="0"/>
              <a:t>th</a:t>
            </a:r>
            <a:r>
              <a:rPr lang="en-US" sz="2400" dirty="0"/>
              <a:t> Call – </a:t>
            </a:r>
            <a:r>
              <a:rPr lang="en-US" sz="2400" dirty="0" smtClean="0"/>
              <a:t>Flagship Proposals</a:t>
            </a:r>
            <a:endParaRPr lang="en-GB" sz="2400" dirty="0"/>
          </a:p>
        </p:txBody>
      </p:sp>
      <p:sp>
        <p:nvSpPr>
          <p:cNvPr id="3" name="Content Placeholder 2"/>
          <p:cNvSpPr>
            <a:spLocks noGrp="1"/>
          </p:cNvSpPr>
          <p:nvPr>
            <p:ph idx="1"/>
          </p:nvPr>
        </p:nvSpPr>
        <p:spPr>
          <a:xfrm>
            <a:off x="457200" y="1200151"/>
            <a:ext cx="4227342" cy="3394472"/>
          </a:xfrm>
        </p:spPr>
        <p:txBody>
          <a:bodyPr>
            <a:normAutofit fontScale="85000" lnSpcReduction="10000"/>
          </a:bodyPr>
          <a:lstStyle/>
          <a:p>
            <a:r>
              <a:rPr lang="en-GB" sz="1800" dirty="0" smtClean="0"/>
              <a:t>Given </a:t>
            </a:r>
            <a:r>
              <a:rPr lang="en-GB" sz="1800" dirty="0"/>
              <a:t>the diverse activities identified in the EOMCR </a:t>
            </a:r>
            <a:r>
              <a:rPr lang="en-GB" sz="1800" dirty="0" smtClean="0"/>
              <a:t>responses, </a:t>
            </a:r>
            <a:r>
              <a:rPr lang="en-GB" sz="1800" dirty="0"/>
              <a:t>we are broadening the range of activities in scope for Flagship </a:t>
            </a:r>
            <a:r>
              <a:rPr lang="en-GB" sz="1800" dirty="0" smtClean="0"/>
              <a:t>projects.</a:t>
            </a:r>
          </a:p>
          <a:p>
            <a:r>
              <a:rPr lang="en-GB" sz="1800" dirty="0" smtClean="0"/>
              <a:t>We </a:t>
            </a:r>
            <a:r>
              <a:rPr lang="en-GB" sz="1800" dirty="0"/>
              <a:t>are unable to support funding for launch, funding for repeat build to grow constellations, or funding for full mission platform AIT.</a:t>
            </a:r>
          </a:p>
          <a:p>
            <a:r>
              <a:rPr lang="en-GB" sz="1800" dirty="0"/>
              <a:t>The availability of any major funding after Q1 2025 is dependent upon the government spending review, and projects will need to demonstrate </a:t>
            </a:r>
            <a:r>
              <a:rPr lang="en-GB" sz="2100" b="1" dirty="0">
                <a:solidFill>
                  <a:schemeClr val="accent1"/>
                </a:solidFill>
              </a:rPr>
              <a:t>strong progress and impact </a:t>
            </a:r>
            <a:r>
              <a:rPr lang="en-GB" sz="1800" dirty="0"/>
              <a:t>in the meantime </a:t>
            </a:r>
            <a:r>
              <a:rPr lang="en-GB" sz="1800" dirty="0" smtClean="0"/>
              <a:t>for </a:t>
            </a:r>
            <a:r>
              <a:rPr lang="en-GB" sz="1800" dirty="0"/>
              <a:t>UKSA to build their business plan for submission to </a:t>
            </a:r>
            <a:r>
              <a:rPr lang="en-GB" sz="1800" dirty="0" smtClean="0"/>
              <a:t>CSR. </a:t>
            </a:r>
            <a:r>
              <a:rPr lang="en-GB" sz="1800" dirty="0"/>
              <a:t>Project </a:t>
            </a:r>
            <a:r>
              <a:rPr lang="en-GB" sz="1800" dirty="0" smtClean="0"/>
              <a:t>progress and impact </a:t>
            </a:r>
            <a:r>
              <a:rPr lang="en-GB" sz="1800" i="1" u="sng" dirty="0" smtClean="0"/>
              <a:t>will be evaluated </a:t>
            </a:r>
            <a:r>
              <a:rPr lang="en-GB" sz="1800" dirty="0" smtClean="0"/>
              <a:t>by </a:t>
            </a:r>
            <a:r>
              <a:rPr lang="en-GB" sz="1800" dirty="0"/>
              <a:t>the UKSA’s Monitoring and </a:t>
            </a:r>
            <a:r>
              <a:rPr lang="en-GB" sz="1800" dirty="0" smtClean="0"/>
              <a:t>Evaluation </a:t>
            </a:r>
            <a:r>
              <a:rPr lang="en-GB" sz="1800" dirty="0"/>
              <a:t>contractor with this aim in </a:t>
            </a:r>
            <a:r>
              <a:rPr lang="en-GB" sz="1800" dirty="0" smtClean="0"/>
              <a:t>mind.</a:t>
            </a:r>
            <a:endParaRPr lang="en-GB" sz="1800" dirty="0"/>
          </a:p>
          <a:p>
            <a:endParaRPr lang="en-GB" sz="1800" dirty="0"/>
          </a:p>
        </p:txBody>
      </p:sp>
      <p:sp>
        <p:nvSpPr>
          <p:cNvPr id="4" name="Date Placeholder 3"/>
          <p:cNvSpPr>
            <a:spLocks noGrp="1"/>
          </p:cNvSpPr>
          <p:nvPr>
            <p:ph type="dt" sz="half" idx="10"/>
          </p:nvPr>
        </p:nvSpPr>
        <p:spPr/>
        <p:txBody>
          <a:bodyPr/>
          <a:lstStyle/>
          <a:p>
            <a:r>
              <a:rPr lang="en-US" smtClean="0"/>
              <a:t>15-Aug-2023</a:t>
            </a:r>
            <a:endParaRPr lang="en-US" dirty="0"/>
          </a:p>
        </p:txBody>
      </p:sp>
      <p:sp>
        <p:nvSpPr>
          <p:cNvPr id="5" name="Slide Number Placeholder 4"/>
          <p:cNvSpPr>
            <a:spLocks noGrp="1"/>
          </p:cNvSpPr>
          <p:nvPr>
            <p:ph type="sldNum" sz="quarter" idx="12"/>
          </p:nvPr>
        </p:nvSpPr>
        <p:spPr/>
        <p:txBody>
          <a:bodyPr/>
          <a:lstStyle/>
          <a:p>
            <a:fld id="{2897CF57-1420-0F47-AE6E-A846618845F5}" type="slidenum">
              <a:rPr lang="en-US" smtClean="0"/>
              <a:t>7</a:t>
            </a:fld>
            <a:endParaRPr lang="en-US"/>
          </a:p>
        </p:txBody>
      </p:sp>
      <p:sp>
        <p:nvSpPr>
          <p:cNvPr id="6" name="Content Placeholder 2"/>
          <p:cNvSpPr txBox="1">
            <a:spLocks/>
          </p:cNvSpPr>
          <p:nvPr/>
        </p:nvSpPr>
        <p:spPr>
          <a:xfrm>
            <a:off x="4740812" y="1200151"/>
            <a:ext cx="3945988" cy="339447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i="1" dirty="0"/>
              <a:t>Subsystem TRL raising,</a:t>
            </a:r>
          </a:p>
          <a:p>
            <a:r>
              <a:rPr lang="en-GB" sz="1800" i="1" dirty="0" smtClean="0"/>
              <a:t>Elegant </a:t>
            </a:r>
            <a:r>
              <a:rPr lang="en-GB" sz="1800" i="1" dirty="0"/>
              <a:t>breadboard development,</a:t>
            </a:r>
          </a:p>
          <a:p>
            <a:r>
              <a:rPr lang="en-GB" sz="1800" i="1" dirty="0" smtClean="0"/>
              <a:t>Environmental </a:t>
            </a:r>
            <a:r>
              <a:rPr lang="en-GB" sz="1800" i="1" dirty="0"/>
              <a:t>testing, qualification, and access to facilities,</a:t>
            </a:r>
          </a:p>
          <a:p>
            <a:r>
              <a:rPr lang="en-GB" sz="1800" i="1" dirty="0" smtClean="0"/>
              <a:t>Flight </a:t>
            </a:r>
            <a:r>
              <a:rPr lang="en-GB" sz="1800" i="1" dirty="0"/>
              <a:t>SWAP conformance,</a:t>
            </a:r>
          </a:p>
          <a:p>
            <a:r>
              <a:rPr lang="en-GB" sz="1800" i="1" dirty="0" smtClean="0"/>
              <a:t>Business </a:t>
            </a:r>
            <a:r>
              <a:rPr lang="en-GB" sz="1800" i="1" dirty="0"/>
              <a:t>case development,</a:t>
            </a:r>
          </a:p>
          <a:p>
            <a:r>
              <a:rPr lang="en-GB" sz="1800" i="1" dirty="0" smtClean="0"/>
              <a:t>Customer </a:t>
            </a:r>
            <a:r>
              <a:rPr lang="en-GB" sz="1800" i="1" dirty="0"/>
              <a:t>engagement,</a:t>
            </a:r>
          </a:p>
          <a:p>
            <a:r>
              <a:rPr lang="en-GB" sz="1800" i="1" dirty="0" smtClean="0"/>
              <a:t>Selected </a:t>
            </a:r>
            <a:r>
              <a:rPr lang="en-GB" sz="1800" i="1" dirty="0"/>
              <a:t>studies,</a:t>
            </a:r>
          </a:p>
          <a:p>
            <a:r>
              <a:rPr lang="en-GB" sz="1800" i="1" dirty="0" smtClean="0"/>
              <a:t>Instrument </a:t>
            </a:r>
            <a:r>
              <a:rPr lang="en-GB" sz="1800" i="1" dirty="0"/>
              <a:t>end-to-end software simulation,</a:t>
            </a:r>
          </a:p>
          <a:p>
            <a:r>
              <a:rPr lang="en-GB" sz="1800" i="1" dirty="0" smtClean="0"/>
              <a:t>New </a:t>
            </a:r>
            <a:r>
              <a:rPr lang="en-GB" sz="1800" i="1" dirty="0"/>
              <a:t>Facilities (related to the mission concept under consideration),</a:t>
            </a:r>
          </a:p>
          <a:p>
            <a:r>
              <a:rPr lang="en-GB" sz="1800" i="1" dirty="0" smtClean="0"/>
              <a:t>Field </a:t>
            </a:r>
            <a:r>
              <a:rPr lang="en-GB" sz="1800" i="1" dirty="0"/>
              <a:t>trials,</a:t>
            </a:r>
          </a:p>
          <a:p>
            <a:r>
              <a:rPr lang="en-GB" sz="1800" i="1" dirty="0" smtClean="0"/>
              <a:t>Airborne </a:t>
            </a:r>
            <a:r>
              <a:rPr lang="en-GB" sz="1800" i="1" dirty="0"/>
              <a:t>demonstration - major campaign, data collection trials</a:t>
            </a:r>
          </a:p>
          <a:p>
            <a:r>
              <a:rPr lang="en-GB" sz="1800" i="1" dirty="0" smtClean="0"/>
              <a:t>Cost </a:t>
            </a:r>
            <a:r>
              <a:rPr lang="en-GB" sz="1800" i="1" dirty="0"/>
              <a:t>model development for each step to spaceflight</a:t>
            </a:r>
          </a:p>
          <a:p>
            <a:r>
              <a:rPr lang="en-GB" sz="1800" i="1" dirty="0" smtClean="0"/>
              <a:t>Roadmap </a:t>
            </a:r>
            <a:r>
              <a:rPr lang="en-GB" sz="1800" i="1" dirty="0"/>
              <a:t>to flight</a:t>
            </a:r>
          </a:p>
          <a:p>
            <a:endParaRPr lang="en-GB" sz="1800" dirty="0"/>
          </a:p>
        </p:txBody>
      </p:sp>
    </p:spTree>
    <p:extLst>
      <p:ext uri="{BB962C8B-B14F-4D97-AF65-F5344CB8AC3E}">
        <p14:creationId xmlns:p14="http://schemas.microsoft.com/office/powerpoint/2010/main" val="1748787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Call – </a:t>
            </a:r>
            <a:r>
              <a:rPr lang="en-GB" sz="2400" dirty="0" smtClean="0"/>
              <a:t>Intention to Bid</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8</a:t>
            </a:fld>
            <a:endParaRPr lang="en-US"/>
          </a:p>
        </p:txBody>
      </p:sp>
      <p:sp>
        <p:nvSpPr>
          <p:cNvPr id="7" name="Content Placeholder 6"/>
          <p:cNvSpPr>
            <a:spLocks noGrp="1"/>
          </p:cNvSpPr>
          <p:nvPr>
            <p:ph idx="1"/>
          </p:nvPr>
        </p:nvSpPr>
        <p:spPr>
          <a:xfrm>
            <a:off x="537668" y="1063229"/>
            <a:ext cx="8229600" cy="3394472"/>
          </a:xfrm>
        </p:spPr>
        <p:txBody>
          <a:bodyPr>
            <a:normAutofit fontScale="92500" lnSpcReduction="20000"/>
          </a:bodyPr>
          <a:lstStyle/>
          <a:p>
            <a:pPr>
              <a:lnSpc>
                <a:spcPct val="120000"/>
              </a:lnSpc>
            </a:pPr>
            <a:r>
              <a:rPr lang="en-GB" sz="2000" dirty="0" smtClean="0"/>
              <a:t>Applicants were </a:t>
            </a:r>
            <a:r>
              <a:rPr lang="en-GB" sz="2000" dirty="0"/>
              <a:t>required to notify CEOI of their </a:t>
            </a:r>
            <a:r>
              <a:rPr lang="en-GB" sz="2000" dirty="0" smtClean="0"/>
              <a:t>Intention </a:t>
            </a:r>
            <a:r>
              <a:rPr lang="en-GB" sz="2000" dirty="0"/>
              <a:t>to </a:t>
            </a:r>
            <a:r>
              <a:rPr lang="en-GB" sz="2000" dirty="0" smtClean="0"/>
              <a:t>Bid (</a:t>
            </a:r>
            <a:r>
              <a:rPr lang="en-GB" sz="2000" dirty="0" err="1" smtClean="0"/>
              <a:t>ItoB</a:t>
            </a:r>
            <a:r>
              <a:rPr lang="en-GB" sz="2000" dirty="0" smtClean="0"/>
              <a:t>) by </a:t>
            </a:r>
            <a:br>
              <a:rPr lang="en-GB" sz="2000" dirty="0" smtClean="0"/>
            </a:br>
            <a:r>
              <a:rPr lang="en-GB" sz="2100" b="1" dirty="0">
                <a:solidFill>
                  <a:schemeClr val="tx2">
                    <a:lumMod val="60000"/>
                    <a:lumOff val="40000"/>
                  </a:schemeClr>
                </a:solidFill>
              </a:rPr>
              <a:t>25th August 2023 </a:t>
            </a:r>
            <a:r>
              <a:rPr lang="en-GB" sz="2000" b="1" dirty="0">
                <a:solidFill>
                  <a:schemeClr val="tx2">
                    <a:lumMod val="60000"/>
                    <a:lumOff val="40000"/>
                  </a:schemeClr>
                </a:solidFill>
              </a:rPr>
              <a:t>at noon</a:t>
            </a:r>
            <a:r>
              <a:rPr lang="en-GB" sz="2000" dirty="0" smtClean="0"/>
              <a:t>.</a:t>
            </a:r>
            <a:endParaRPr lang="en-GB" sz="2000" dirty="0"/>
          </a:p>
          <a:p>
            <a:pPr>
              <a:lnSpc>
                <a:spcPct val="120000"/>
              </a:lnSpc>
            </a:pPr>
            <a:r>
              <a:rPr lang="en-GB" sz="2000" dirty="0"/>
              <a:t>The purpose of this is to </a:t>
            </a:r>
            <a:r>
              <a:rPr lang="en-GB" sz="2000" dirty="0" smtClean="0"/>
              <a:t>allow CEOI to gauge </a:t>
            </a:r>
            <a:r>
              <a:rPr lang="en-GB" sz="2000" dirty="0"/>
              <a:t>the size of the </a:t>
            </a:r>
            <a:r>
              <a:rPr lang="en-GB" sz="2000" dirty="0" smtClean="0"/>
              <a:t>response </a:t>
            </a:r>
            <a:r>
              <a:rPr lang="en-GB" sz="2000" dirty="0"/>
              <a:t>and to inform the selection of reviewers.</a:t>
            </a:r>
          </a:p>
          <a:p>
            <a:pPr>
              <a:lnSpc>
                <a:spcPct val="120000"/>
              </a:lnSpc>
            </a:pPr>
            <a:r>
              <a:rPr lang="en-GB" sz="2000" dirty="0"/>
              <a:t>The notification and information therein will be held in confidence </a:t>
            </a:r>
            <a:r>
              <a:rPr lang="en-GB" sz="2000" dirty="0" smtClean="0"/>
              <a:t>(see </a:t>
            </a:r>
            <a:r>
              <a:rPr lang="en-GB" sz="2000" dirty="0" err="1" smtClean="0"/>
              <a:t>AOO</a:t>
            </a:r>
            <a:r>
              <a:rPr lang="en-GB" sz="2000" dirty="0" smtClean="0"/>
              <a:t> Section 9).</a:t>
            </a:r>
          </a:p>
          <a:p>
            <a:pPr>
              <a:lnSpc>
                <a:spcPct val="120000"/>
              </a:lnSpc>
            </a:pPr>
            <a:r>
              <a:rPr lang="en-GB" sz="2000" dirty="0" smtClean="0"/>
              <a:t>Submitting an </a:t>
            </a:r>
            <a:r>
              <a:rPr lang="en-GB" sz="2000" dirty="0" err="1" smtClean="0"/>
              <a:t>ItoB</a:t>
            </a:r>
            <a:r>
              <a:rPr lang="en-GB" sz="2000" dirty="0" smtClean="0"/>
              <a:t> form does </a:t>
            </a:r>
            <a:r>
              <a:rPr lang="en-GB" sz="2000" b="1" dirty="0" smtClean="0">
                <a:solidFill>
                  <a:schemeClr val="tx2">
                    <a:lumMod val="60000"/>
                    <a:lumOff val="40000"/>
                  </a:schemeClr>
                </a:solidFill>
              </a:rPr>
              <a:t>not commit the organisation to submit </a:t>
            </a:r>
            <a:r>
              <a:rPr lang="en-GB" sz="2000" dirty="0" smtClean="0"/>
              <a:t>a bid</a:t>
            </a:r>
          </a:p>
          <a:p>
            <a:pPr>
              <a:lnSpc>
                <a:spcPct val="120000"/>
              </a:lnSpc>
            </a:pPr>
            <a:r>
              <a:rPr lang="en-GB" sz="2000" dirty="0" err="1" smtClean="0"/>
              <a:t>CEOI</a:t>
            </a:r>
            <a:r>
              <a:rPr lang="en-GB" sz="2000" dirty="0" smtClean="0"/>
              <a:t> appreciate the details in the </a:t>
            </a:r>
            <a:r>
              <a:rPr lang="en-GB" sz="2000" dirty="0" err="1" smtClean="0"/>
              <a:t>ItoB</a:t>
            </a:r>
            <a:r>
              <a:rPr lang="en-GB" sz="2000" dirty="0" smtClean="0"/>
              <a:t> form may change during bid evolution</a:t>
            </a:r>
          </a:p>
          <a:p>
            <a:pPr>
              <a:lnSpc>
                <a:spcPct val="120000"/>
              </a:lnSpc>
            </a:pPr>
            <a:r>
              <a:rPr lang="en-GB" sz="2000" dirty="0" err="1" smtClean="0"/>
              <a:t>CEOI</a:t>
            </a:r>
            <a:r>
              <a:rPr lang="en-GB" sz="2000" dirty="0" smtClean="0"/>
              <a:t> appreciate the designate Lead Organisation may change during bid evolution</a:t>
            </a:r>
          </a:p>
          <a:p>
            <a:pPr>
              <a:lnSpc>
                <a:spcPct val="120000"/>
              </a:lnSpc>
            </a:pPr>
            <a:endParaRPr lang="en-GB" sz="2000" dirty="0" smtClean="0"/>
          </a:p>
          <a:p>
            <a:pPr marL="0" indent="0">
              <a:buNone/>
            </a:pPr>
            <a:endParaRPr lang="en-GB" sz="1600" dirty="0" smtClean="0"/>
          </a:p>
          <a:p>
            <a:endParaRPr lang="en-GB" sz="1600" dirty="0"/>
          </a:p>
          <a:p>
            <a:endParaRPr lang="en-GB" sz="1600" dirty="0" smtClean="0"/>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1059678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CEOI </a:t>
            </a:r>
            <a:r>
              <a:rPr lang="en-US" sz="2400" dirty="0" smtClean="0"/>
              <a:t>16</a:t>
            </a:r>
            <a:r>
              <a:rPr lang="en-US" sz="2400" baseline="30000" dirty="0" smtClean="0"/>
              <a:t>th</a:t>
            </a:r>
            <a:r>
              <a:rPr lang="en-US" sz="2400" dirty="0" smtClean="0"/>
              <a:t> Call –</a:t>
            </a:r>
            <a:r>
              <a:rPr lang="en-GB" sz="2400" dirty="0" smtClean="0"/>
              <a:t>Extra Notes</a:t>
            </a:r>
            <a:endParaRPr lang="en-GB" sz="2400" dirty="0"/>
          </a:p>
        </p:txBody>
      </p:sp>
      <p:sp>
        <p:nvSpPr>
          <p:cNvPr id="6" name="Slide Number Placeholder 5"/>
          <p:cNvSpPr>
            <a:spLocks noGrp="1"/>
          </p:cNvSpPr>
          <p:nvPr>
            <p:ph type="sldNum" sz="quarter" idx="12"/>
          </p:nvPr>
        </p:nvSpPr>
        <p:spPr/>
        <p:txBody>
          <a:bodyPr/>
          <a:lstStyle/>
          <a:p>
            <a:fld id="{2897CF57-1420-0F47-AE6E-A846618845F5}" type="slidenum">
              <a:rPr lang="en-US" smtClean="0"/>
              <a:t>9</a:t>
            </a:fld>
            <a:endParaRPr lang="en-US"/>
          </a:p>
        </p:txBody>
      </p:sp>
      <p:sp>
        <p:nvSpPr>
          <p:cNvPr id="7" name="Content Placeholder 6"/>
          <p:cNvSpPr>
            <a:spLocks noGrp="1"/>
          </p:cNvSpPr>
          <p:nvPr>
            <p:ph idx="1"/>
          </p:nvPr>
        </p:nvSpPr>
        <p:spPr>
          <a:xfrm>
            <a:off x="554601" y="936229"/>
            <a:ext cx="8229600" cy="3906704"/>
          </a:xfrm>
        </p:spPr>
        <p:txBody>
          <a:bodyPr>
            <a:normAutofit fontScale="92500" lnSpcReduction="20000"/>
          </a:bodyPr>
          <a:lstStyle/>
          <a:p>
            <a:pPr marL="0" indent="0">
              <a:lnSpc>
                <a:spcPct val="120000"/>
              </a:lnSpc>
              <a:buNone/>
            </a:pPr>
            <a:r>
              <a:rPr lang="en-GB" sz="1800" b="1" dirty="0" smtClean="0"/>
              <a:t>Delivery of proposals </a:t>
            </a:r>
          </a:p>
          <a:p>
            <a:r>
              <a:rPr lang="en-GB" sz="1600" dirty="0"/>
              <a:t>The electronic submission should be sent by email to the University of Leicester CEOI administrator at </a:t>
            </a:r>
            <a:r>
              <a:rPr lang="en-GB" sz="1600" dirty="0" smtClean="0">
                <a:hlinkClick r:id="rId2"/>
              </a:rPr>
              <a:t>CEOIadmin@le.ac.uk</a:t>
            </a:r>
            <a:r>
              <a:rPr lang="en-GB" sz="1600" dirty="0" smtClean="0"/>
              <a:t> </a:t>
            </a:r>
            <a:endParaRPr lang="en-GB" sz="1600" dirty="0"/>
          </a:p>
          <a:p>
            <a:r>
              <a:rPr lang="en-GB" sz="1600" dirty="0" smtClean="0"/>
              <a:t>We will confirm by email we have received your proposal, please get in touch if you do not receive this confirmation within 48 hours.</a:t>
            </a:r>
          </a:p>
          <a:p>
            <a:pPr marL="0" indent="0">
              <a:buNone/>
            </a:pPr>
            <a:r>
              <a:rPr lang="en-GB" sz="1800" b="1" dirty="0" smtClean="0"/>
              <a:t>Recommendations on Project Types</a:t>
            </a:r>
          </a:p>
          <a:p>
            <a:r>
              <a:rPr lang="en-GB" sz="1600" dirty="0" smtClean="0"/>
              <a:t>Definitions of project types </a:t>
            </a:r>
            <a:r>
              <a:rPr lang="en-GB" sz="1600" dirty="0"/>
              <a:t>(Feasibility Study / Industrial </a:t>
            </a:r>
            <a:r>
              <a:rPr lang="en-GB" sz="1600" dirty="0" smtClean="0"/>
              <a:t>Research / Experimental Development) are provided in [RD5] page 28.</a:t>
            </a:r>
          </a:p>
          <a:p>
            <a:r>
              <a:rPr lang="en-GB" sz="1600" dirty="0" smtClean="0"/>
              <a:t>As they attract significantly different intervention rates, please read the documents carefully. </a:t>
            </a:r>
            <a:br>
              <a:rPr lang="en-GB" sz="1600" dirty="0" smtClean="0"/>
            </a:br>
            <a:r>
              <a:rPr lang="en-GB" sz="1600" dirty="0" smtClean="0"/>
              <a:t>They are not specifically designed for space and will thus be somewhat ill-defined.</a:t>
            </a:r>
          </a:p>
          <a:p>
            <a:pPr lvl="1"/>
            <a:r>
              <a:rPr lang="en-GB" sz="1400" dirty="0" smtClean="0"/>
              <a:t>As such, the CEOI is unable to provide a comprehensive definition, and each proposal will be assessed individually. </a:t>
            </a:r>
            <a:endParaRPr lang="en-GB" sz="1600" dirty="0" smtClean="0"/>
          </a:p>
          <a:p>
            <a:r>
              <a:rPr lang="en-GB" sz="1600" dirty="0" smtClean="0"/>
              <a:t>If you are </a:t>
            </a:r>
            <a:r>
              <a:rPr lang="en-GB" sz="1600" dirty="0"/>
              <a:t>unsure about whether </a:t>
            </a:r>
            <a:r>
              <a:rPr lang="en-GB" sz="1600" dirty="0" smtClean="0"/>
              <a:t>your proposal is encroaching </a:t>
            </a:r>
            <a:r>
              <a:rPr lang="en-GB" sz="1600" dirty="0"/>
              <a:t>on </a:t>
            </a:r>
            <a:r>
              <a:rPr lang="en-GB" sz="1600" dirty="0" smtClean="0"/>
              <a:t>Experimental Development or Industrial Research, we recommend that you </a:t>
            </a:r>
            <a:r>
              <a:rPr lang="en-GB" sz="1600" u="sng" dirty="0" smtClean="0"/>
              <a:t>err on the side of caution</a:t>
            </a:r>
            <a:r>
              <a:rPr lang="en-GB" sz="1600" dirty="0" smtClean="0"/>
              <a:t>, </a:t>
            </a:r>
            <a:r>
              <a:rPr lang="en-GB" sz="1600" dirty="0"/>
              <a:t>and declare it as </a:t>
            </a:r>
            <a:r>
              <a:rPr lang="en-GB" sz="1600" dirty="0" smtClean="0"/>
              <a:t>ED.</a:t>
            </a:r>
          </a:p>
          <a:p>
            <a:r>
              <a:rPr lang="en-GB" sz="1600" dirty="0"/>
              <a:t>For this Call we will </a:t>
            </a:r>
            <a:r>
              <a:rPr lang="en-GB" sz="1600" u="sng" dirty="0"/>
              <a:t>accept proposals that mix project categories</a:t>
            </a:r>
            <a:r>
              <a:rPr lang="en-GB" sz="1600" dirty="0"/>
              <a:t> as defined by the Subsidy Control Act 2022. However, you must clearly define the spilt such that </a:t>
            </a:r>
            <a:r>
              <a:rPr lang="en-GB" sz="1700" b="1" dirty="0">
                <a:solidFill>
                  <a:schemeClr val="tx2">
                    <a:lumMod val="60000"/>
                    <a:lumOff val="40000"/>
                  </a:schemeClr>
                </a:solidFill>
              </a:rPr>
              <a:t>work packages reside in one category only</a:t>
            </a:r>
            <a:r>
              <a:rPr lang="en-GB" sz="1600" dirty="0"/>
              <a:t>, and do not straddle categories. </a:t>
            </a:r>
          </a:p>
          <a:p>
            <a:r>
              <a:rPr lang="en-GB" sz="1600" dirty="0" smtClean="0"/>
              <a:t>In all cases, </a:t>
            </a:r>
            <a:r>
              <a:rPr lang="en-GB" sz="1700" b="1" dirty="0">
                <a:solidFill>
                  <a:schemeClr val="tx2">
                    <a:lumMod val="60000"/>
                    <a:lumOff val="40000"/>
                  </a:schemeClr>
                </a:solidFill>
              </a:rPr>
              <a:t>provide the justifications </a:t>
            </a:r>
            <a:r>
              <a:rPr lang="en-GB" sz="1600" dirty="0" smtClean="0"/>
              <a:t>for your decision.</a:t>
            </a:r>
          </a:p>
        </p:txBody>
      </p:sp>
      <p:sp>
        <p:nvSpPr>
          <p:cNvPr id="8" name="Date Placeholder 3"/>
          <p:cNvSpPr>
            <a:spLocks noGrp="1"/>
          </p:cNvSpPr>
          <p:nvPr>
            <p:ph type="dt" sz="half" idx="10"/>
          </p:nvPr>
        </p:nvSpPr>
        <p:spPr>
          <a:xfrm>
            <a:off x="457200" y="4767263"/>
            <a:ext cx="2133600" cy="273844"/>
          </a:xfrm>
        </p:spPr>
        <p:txBody>
          <a:bodyPr/>
          <a:lstStyle/>
          <a:p>
            <a:r>
              <a:rPr lang="en-US" smtClean="0"/>
              <a:t>15-Aug-2023</a:t>
            </a:r>
            <a:endParaRPr lang="en-US" dirty="0"/>
          </a:p>
        </p:txBody>
      </p:sp>
    </p:spTree>
    <p:extLst>
      <p:ext uri="{BB962C8B-B14F-4D97-AF65-F5344CB8AC3E}">
        <p14:creationId xmlns:p14="http://schemas.microsoft.com/office/powerpoint/2010/main" val="3415183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2523</Words>
  <Application>Microsoft Office PowerPoint</Application>
  <PresentationFormat>On-screen Show (16:9)</PresentationFormat>
  <Paragraphs>310</Paragraphs>
  <Slides>23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ＭＳ Ｐゴシック</vt:lpstr>
      <vt:lpstr>Arial</vt:lpstr>
      <vt:lpstr>Calibri</vt:lpstr>
      <vt:lpstr>Office Theme</vt:lpstr>
      <vt:lpstr>CEOI 16th Call  Bidders Briefing  15th August 2023  Chris Brownsword, Director CEOI Nicolas Lévêque, Technology Director CEOI Nicola Oldham, CEOI Administrator</vt:lpstr>
      <vt:lpstr>CEOI EO16 Bidders Conference – House Keeping</vt:lpstr>
      <vt:lpstr>CEOI EO16 Bidders Conference – House Keeping</vt:lpstr>
      <vt:lpstr>Content of the presentation</vt:lpstr>
      <vt:lpstr>CEOI 16th Call – Summary</vt:lpstr>
      <vt:lpstr>CEOI 16th Call – Key Changes</vt:lpstr>
      <vt:lpstr>CEOI 16th Call – Flagship Proposals</vt:lpstr>
      <vt:lpstr>CEOI 16th Call – Intention to Bid</vt:lpstr>
      <vt:lpstr>CEOI 16th Call –Extra Notes</vt:lpstr>
      <vt:lpstr>Preparing Your Application</vt:lpstr>
      <vt:lpstr>CEOI 16th Call – Preparing an Application</vt:lpstr>
      <vt:lpstr>CEOI 16th Call – Covering Letter - Notes</vt:lpstr>
      <vt:lpstr>CEOI 16th Call – Application form</vt:lpstr>
      <vt:lpstr>CEOI 16th Call – Assessment Criteria</vt:lpstr>
      <vt:lpstr>CEOI 16th Call – Assessment Criteria  Technical Case – Notes </vt:lpstr>
      <vt:lpstr>CEOI 16th Call – Assessment Criteria  Project Finances – Notes</vt:lpstr>
      <vt:lpstr>CEOI 16th Call – Assessment Criteria  Allowable costs - Notes</vt:lpstr>
      <vt:lpstr>CEOI 16th Call – Assessment Criteria  Collaboration - Notes</vt:lpstr>
      <vt:lpstr>Lessons Learnt from Previous CEOI Calls</vt:lpstr>
      <vt:lpstr>Lessons Learned from Previous CEOI Projects</vt:lpstr>
      <vt:lpstr>PowerPoint Presentation</vt:lpstr>
      <vt:lpstr>Common Proposal Shortfalls</vt:lpstr>
      <vt:lpstr>Contact Points</vt:lpstr>
    </vt:vector>
  </TitlesOfParts>
  <Company>ScottSpace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Scott</dc:creator>
  <cp:lastModifiedBy>LEVEQUE, Nicolas [UK]</cp:lastModifiedBy>
  <cp:revision>1363</cp:revision>
  <cp:lastPrinted>2017-10-02T16:08:48Z</cp:lastPrinted>
  <dcterms:created xsi:type="dcterms:W3CDTF">2016-10-17T15:05:33Z</dcterms:created>
  <dcterms:modified xsi:type="dcterms:W3CDTF">2023-08-15T10:20:43Z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95898dcc-7b3a-41e1-a11a-57c94f62b7ae</vt:lpwstr>
  </property>
  <property fmtid="{D5CDD505-2E9C-101B-9397-08002B2CF9AE}" pid="3" name="LABEL">
    <vt:lpwstr>S</vt:lpwstr>
  </property>
  <property fmtid="{D5CDD505-2E9C-101B-9397-08002B2CF9AE}" pid="4" name="L1">
    <vt:lpwstr>C-ALL</vt:lpwstr>
  </property>
  <property fmtid="{D5CDD505-2E9C-101B-9397-08002B2CF9AE}" pid="5" name="L2">
    <vt:lpwstr>C-CS</vt:lpwstr>
  </property>
  <property fmtid="{D5CDD505-2E9C-101B-9397-08002B2CF9AE}" pid="6" name="L3">
    <vt:lpwstr>C-AD-AMB</vt:lpwstr>
  </property>
  <property fmtid="{D5CDD505-2E9C-101B-9397-08002B2CF9AE}" pid="7" name="CCAV">
    <vt:lpwstr/>
  </property>
  <property fmtid="{D5CDD505-2E9C-101B-9397-08002B2CF9AE}" pid="8" name="Visual">
    <vt:lpwstr>0</vt:lpwstr>
  </property>
</Properties>
</file>