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13"/>
  </p:notesMasterIdLst>
  <p:sldIdLst>
    <p:sldId id="311" r:id="rId3"/>
    <p:sldId id="377" r:id="rId4"/>
    <p:sldId id="379" r:id="rId5"/>
    <p:sldId id="381" r:id="rId6"/>
    <p:sldId id="380" r:id="rId7"/>
    <p:sldId id="382" r:id="rId8"/>
    <p:sldId id="383" r:id="rId9"/>
    <p:sldId id="384" r:id="rId10"/>
    <p:sldId id="375" r:id="rId11"/>
    <p:sldId id="3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DDD7BB-46ED-588F-D1A6-8E163E08D3FF}" name="Rob Scott" initials="RS" userId="S::rob@ScottSpaceLtd.onmicrosoft.com::6aafa350-2a8e-435e-93e8-ec88b184ec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9"/>
    <p:restoredTop sz="94694"/>
  </p:normalViewPr>
  <p:slideViewPr>
    <p:cSldViewPr snapToGrid="0">
      <p:cViewPr varScale="1">
        <p:scale>
          <a:sx n="121" d="100"/>
          <a:sy n="121" d="100"/>
        </p:scale>
        <p:origin x="10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B5D606-24ED-4484-A9CC-69AD40F026A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DD09A311-A6CA-49C1-BBCC-D0F5132B6745}">
      <dgm:prSet phldrT="[Text]"/>
      <dgm:spPr/>
      <dgm:t>
        <a:bodyPr/>
        <a:lstStyle/>
        <a:p>
          <a:r>
            <a:rPr lang="en-GB" dirty="0"/>
            <a:t>Completed the CEOI 15</a:t>
          </a:r>
          <a:r>
            <a:rPr lang="en-GB" baseline="30000" dirty="0"/>
            <a:t>th</a:t>
          </a:r>
          <a:r>
            <a:rPr lang="en-GB" dirty="0"/>
            <a:t> Call and initiated the projects </a:t>
          </a:r>
          <a:br>
            <a:rPr lang="en-GB" dirty="0"/>
          </a:br>
          <a:r>
            <a:rPr lang="en-GB" dirty="0"/>
            <a:t>(2 Flagships, 6 Fast-Tracks, 2 Pathfinders)</a:t>
          </a:r>
        </a:p>
      </dgm:t>
    </dgm:pt>
    <dgm:pt modelId="{4FCBD6C1-58E4-4DA9-A593-D7143081315B}" type="parTrans" cxnId="{254FCB90-A0D5-4C50-A9E1-590BFB708BF3}">
      <dgm:prSet/>
      <dgm:spPr/>
      <dgm:t>
        <a:bodyPr/>
        <a:lstStyle/>
        <a:p>
          <a:endParaRPr lang="en-GB"/>
        </a:p>
      </dgm:t>
    </dgm:pt>
    <dgm:pt modelId="{E24DFBAA-3BE9-4C1E-97EF-98513479D9A0}" type="sibTrans" cxnId="{254FCB90-A0D5-4C50-A9E1-590BFB708BF3}">
      <dgm:prSet/>
      <dgm:spPr/>
      <dgm:t>
        <a:bodyPr/>
        <a:lstStyle/>
        <a:p>
          <a:endParaRPr lang="en-GB"/>
        </a:p>
      </dgm:t>
    </dgm:pt>
    <dgm:pt modelId="{61327FB9-1D4A-442A-8933-5BBD8F1E39D2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Completed the </a:t>
          </a:r>
          <a:r>
            <a:rPr lang="en-GB" dirty="0"/>
            <a:t>Short-term EO Technology Preparation and Facility Enhancements Call </a:t>
          </a:r>
          <a:br>
            <a:rPr lang="en-GB" dirty="0"/>
          </a:br>
          <a:r>
            <a:rPr lang="en-GB" dirty="0"/>
            <a:t>(</a:t>
          </a:r>
          <a:r>
            <a:rPr lang="en-US" dirty="0"/>
            <a:t>2 TRL raising, 3 Facility enhancement)</a:t>
          </a:r>
          <a:endParaRPr lang="en-GB" dirty="0"/>
        </a:p>
      </dgm:t>
    </dgm:pt>
    <dgm:pt modelId="{E59BC003-31D4-4784-AE25-8624CF626253}" type="parTrans" cxnId="{A9178953-8FE3-474B-8D36-EA1EA525F66C}">
      <dgm:prSet/>
      <dgm:spPr/>
      <dgm:t>
        <a:bodyPr/>
        <a:lstStyle/>
        <a:p>
          <a:endParaRPr lang="en-GB"/>
        </a:p>
      </dgm:t>
    </dgm:pt>
    <dgm:pt modelId="{E26A1330-9852-42C9-95D9-587B2BC873D4}" type="sibTrans" cxnId="{A9178953-8FE3-474B-8D36-EA1EA525F66C}">
      <dgm:prSet/>
      <dgm:spPr/>
      <dgm:t>
        <a:bodyPr/>
        <a:lstStyle/>
        <a:p>
          <a:endParaRPr lang="en-GB"/>
        </a:p>
      </dgm:t>
    </dgm:pt>
    <dgm:pt modelId="{9781E6CF-B35D-4CB0-8626-E1701F3F5892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Undertaken an Earth Explorer 12 Support Call </a:t>
          </a:r>
          <a:br>
            <a:rPr lang="en-US" dirty="0"/>
          </a:br>
          <a:r>
            <a:rPr lang="en-US" dirty="0"/>
            <a:t>(2 Projects awards, short term Pathfinder size interventions)</a:t>
          </a:r>
          <a:endParaRPr lang="en-GB" dirty="0"/>
        </a:p>
      </dgm:t>
    </dgm:pt>
    <dgm:pt modelId="{2B6414ED-B61E-4505-9450-F26CBF3EA675}" type="parTrans" cxnId="{E78F17F0-9FEC-47EB-852E-277F55008F23}">
      <dgm:prSet/>
      <dgm:spPr/>
      <dgm:t>
        <a:bodyPr/>
        <a:lstStyle/>
        <a:p>
          <a:endParaRPr lang="en-GB"/>
        </a:p>
      </dgm:t>
    </dgm:pt>
    <dgm:pt modelId="{923B295D-781F-4093-AB37-119A6CFA930D}" type="sibTrans" cxnId="{E78F17F0-9FEC-47EB-852E-277F55008F23}">
      <dgm:prSet/>
      <dgm:spPr/>
      <dgm:t>
        <a:bodyPr/>
        <a:lstStyle/>
        <a:p>
          <a:endParaRPr lang="en-GB"/>
        </a:p>
      </dgm:t>
    </dgm:pt>
    <dgm:pt modelId="{4579C7BB-A3E5-4563-80B0-0C42E1859C5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Conducted an Earth Observation Mission Capability Review</a:t>
          </a:r>
        </a:p>
      </dgm:t>
    </dgm:pt>
    <dgm:pt modelId="{DE00965A-12B4-4B77-92EC-34601623B91E}" type="parTrans" cxnId="{214D1775-C6E2-4F66-B94D-E30F6A4F5D87}">
      <dgm:prSet/>
      <dgm:spPr/>
      <dgm:t>
        <a:bodyPr/>
        <a:lstStyle/>
        <a:p>
          <a:endParaRPr lang="en-GB"/>
        </a:p>
      </dgm:t>
    </dgm:pt>
    <dgm:pt modelId="{706C44E4-1E3E-4C0A-A59F-755FB6F4BBF4}" type="sibTrans" cxnId="{214D1775-C6E2-4F66-B94D-E30F6A4F5D87}">
      <dgm:prSet/>
      <dgm:spPr/>
      <dgm:t>
        <a:bodyPr/>
        <a:lstStyle/>
        <a:p>
          <a:endParaRPr lang="en-GB"/>
        </a:p>
      </dgm:t>
    </dgm:pt>
    <dgm:pt modelId="{6AC30AD3-4038-4A06-B3D9-D1692BFF6539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Completed the CEOI 16</a:t>
          </a:r>
          <a:r>
            <a:rPr lang="en-US" baseline="30000" dirty="0"/>
            <a:t>th</a:t>
          </a:r>
          <a:r>
            <a:rPr lang="en-US" dirty="0"/>
            <a:t> Call and initiated the projects </a:t>
          </a:r>
          <a:br>
            <a:rPr lang="en-US" dirty="0"/>
          </a:br>
          <a:r>
            <a:rPr lang="en-US" dirty="0"/>
            <a:t>(6 Flagships, 4 Fast-Tracks, 2 Pathfinders)</a:t>
          </a:r>
        </a:p>
      </dgm:t>
    </dgm:pt>
    <dgm:pt modelId="{D51654DD-0633-433B-9A19-0D40CFE00F40}" type="parTrans" cxnId="{995B969E-92A0-46C1-867E-090A044B16E4}">
      <dgm:prSet/>
      <dgm:spPr/>
      <dgm:t>
        <a:bodyPr/>
        <a:lstStyle/>
        <a:p>
          <a:endParaRPr lang="en-GB"/>
        </a:p>
      </dgm:t>
    </dgm:pt>
    <dgm:pt modelId="{4C55C6D5-830D-4C59-8BBB-7476173870F1}" type="sibTrans" cxnId="{995B969E-92A0-46C1-867E-090A044B16E4}">
      <dgm:prSet/>
      <dgm:spPr/>
      <dgm:t>
        <a:bodyPr/>
        <a:lstStyle/>
        <a:p>
          <a:endParaRPr lang="en-GB"/>
        </a:p>
      </dgm:t>
    </dgm:pt>
    <dgm:pt modelId="{299A3EC4-2D24-4FE7-9FA8-D9CAC715A065}" type="pres">
      <dgm:prSet presAssocID="{9AB5D606-24ED-4484-A9CC-69AD40F026A1}" presName="Name0" presStyleCnt="0">
        <dgm:presLayoutVars>
          <dgm:chMax val="7"/>
          <dgm:chPref val="7"/>
          <dgm:dir/>
        </dgm:presLayoutVars>
      </dgm:prSet>
      <dgm:spPr/>
    </dgm:pt>
    <dgm:pt modelId="{5A8BA46C-0D2D-429A-89A8-CA1F80BA4DB5}" type="pres">
      <dgm:prSet presAssocID="{9AB5D606-24ED-4484-A9CC-69AD40F026A1}" presName="Name1" presStyleCnt="0"/>
      <dgm:spPr/>
    </dgm:pt>
    <dgm:pt modelId="{B5241721-6A35-4D6A-8EBB-EC5348527943}" type="pres">
      <dgm:prSet presAssocID="{9AB5D606-24ED-4484-A9CC-69AD40F026A1}" presName="cycle" presStyleCnt="0"/>
      <dgm:spPr/>
    </dgm:pt>
    <dgm:pt modelId="{D4D2CC26-A714-499E-937A-DF701194A860}" type="pres">
      <dgm:prSet presAssocID="{9AB5D606-24ED-4484-A9CC-69AD40F026A1}" presName="srcNode" presStyleLbl="node1" presStyleIdx="0" presStyleCnt="5"/>
      <dgm:spPr/>
    </dgm:pt>
    <dgm:pt modelId="{FB5F6630-05AA-4124-996B-A056D07AE140}" type="pres">
      <dgm:prSet presAssocID="{9AB5D606-24ED-4484-A9CC-69AD40F026A1}" presName="conn" presStyleLbl="parChTrans1D2" presStyleIdx="0" presStyleCnt="1"/>
      <dgm:spPr/>
    </dgm:pt>
    <dgm:pt modelId="{0DBA5269-677F-4842-9EB2-EEBC2D6ED982}" type="pres">
      <dgm:prSet presAssocID="{9AB5D606-24ED-4484-A9CC-69AD40F026A1}" presName="extraNode" presStyleLbl="node1" presStyleIdx="0" presStyleCnt="5"/>
      <dgm:spPr/>
    </dgm:pt>
    <dgm:pt modelId="{EBD29F66-6EC5-42F1-AB2A-CA1C87C3EBBE}" type="pres">
      <dgm:prSet presAssocID="{9AB5D606-24ED-4484-A9CC-69AD40F026A1}" presName="dstNode" presStyleLbl="node1" presStyleIdx="0" presStyleCnt="5"/>
      <dgm:spPr/>
    </dgm:pt>
    <dgm:pt modelId="{87DDD0F1-74DC-4793-B707-3302436C9F63}" type="pres">
      <dgm:prSet presAssocID="{DD09A311-A6CA-49C1-BBCC-D0F5132B6745}" presName="text_1" presStyleLbl="node1" presStyleIdx="0" presStyleCnt="5">
        <dgm:presLayoutVars>
          <dgm:bulletEnabled val="1"/>
        </dgm:presLayoutVars>
      </dgm:prSet>
      <dgm:spPr/>
    </dgm:pt>
    <dgm:pt modelId="{F66CF9C1-A422-4073-A2A2-93F3DF5C6C5F}" type="pres">
      <dgm:prSet presAssocID="{DD09A311-A6CA-49C1-BBCC-D0F5132B6745}" presName="accent_1" presStyleCnt="0"/>
      <dgm:spPr/>
    </dgm:pt>
    <dgm:pt modelId="{4E4D7FE0-5816-4C40-87F4-C7CEAB71DA4C}" type="pres">
      <dgm:prSet presAssocID="{DD09A311-A6CA-49C1-BBCC-D0F5132B6745}" presName="accentRepeatNode" presStyleLbl="solidFgAcc1" presStyleIdx="0" presStyleCnt="5"/>
      <dgm:spPr/>
    </dgm:pt>
    <dgm:pt modelId="{D47BA428-6D2F-464F-9F3F-F2B7E242CE36}" type="pres">
      <dgm:prSet presAssocID="{61327FB9-1D4A-442A-8933-5BBD8F1E39D2}" presName="text_2" presStyleLbl="node1" presStyleIdx="1" presStyleCnt="5">
        <dgm:presLayoutVars>
          <dgm:bulletEnabled val="1"/>
        </dgm:presLayoutVars>
      </dgm:prSet>
      <dgm:spPr/>
    </dgm:pt>
    <dgm:pt modelId="{F74B5720-C09D-4E52-9B1D-00FC58A96FAC}" type="pres">
      <dgm:prSet presAssocID="{61327FB9-1D4A-442A-8933-5BBD8F1E39D2}" presName="accent_2" presStyleCnt="0"/>
      <dgm:spPr/>
    </dgm:pt>
    <dgm:pt modelId="{07EC815D-4C24-4A0A-ACA6-E80368422AF5}" type="pres">
      <dgm:prSet presAssocID="{61327FB9-1D4A-442A-8933-5BBD8F1E39D2}" presName="accentRepeatNode" presStyleLbl="solidFgAcc1" presStyleIdx="1" presStyleCnt="5"/>
      <dgm:spPr/>
    </dgm:pt>
    <dgm:pt modelId="{8429A57B-80F8-4206-B0AC-8A6B02BED588}" type="pres">
      <dgm:prSet presAssocID="{9781E6CF-B35D-4CB0-8626-E1701F3F5892}" presName="text_3" presStyleLbl="node1" presStyleIdx="2" presStyleCnt="5">
        <dgm:presLayoutVars>
          <dgm:bulletEnabled val="1"/>
        </dgm:presLayoutVars>
      </dgm:prSet>
      <dgm:spPr/>
    </dgm:pt>
    <dgm:pt modelId="{81DABE14-48B5-46FF-A7E7-BBE10A0F9A13}" type="pres">
      <dgm:prSet presAssocID="{9781E6CF-B35D-4CB0-8626-E1701F3F5892}" presName="accent_3" presStyleCnt="0"/>
      <dgm:spPr/>
    </dgm:pt>
    <dgm:pt modelId="{4685DB94-AD93-4DC9-9874-D1B129CAEF38}" type="pres">
      <dgm:prSet presAssocID="{9781E6CF-B35D-4CB0-8626-E1701F3F5892}" presName="accentRepeatNode" presStyleLbl="solidFgAcc1" presStyleIdx="2" presStyleCnt="5"/>
      <dgm:spPr/>
    </dgm:pt>
    <dgm:pt modelId="{5E24EF38-0D1D-4F3A-80DC-CF3D17148C90}" type="pres">
      <dgm:prSet presAssocID="{4579C7BB-A3E5-4563-80B0-0C42E1859C5D}" presName="text_4" presStyleLbl="node1" presStyleIdx="3" presStyleCnt="5">
        <dgm:presLayoutVars>
          <dgm:bulletEnabled val="1"/>
        </dgm:presLayoutVars>
      </dgm:prSet>
      <dgm:spPr/>
    </dgm:pt>
    <dgm:pt modelId="{AD51790E-439E-4352-9735-E09CDC980DBA}" type="pres">
      <dgm:prSet presAssocID="{4579C7BB-A3E5-4563-80B0-0C42E1859C5D}" presName="accent_4" presStyleCnt="0"/>
      <dgm:spPr/>
    </dgm:pt>
    <dgm:pt modelId="{26BBE2F6-F8AE-41B4-AD99-3737FDD4BDAE}" type="pres">
      <dgm:prSet presAssocID="{4579C7BB-A3E5-4563-80B0-0C42E1859C5D}" presName="accentRepeatNode" presStyleLbl="solidFgAcc1" presStyleIdx="3" presStyleCnt="5"/>
      <dgm:spPr/>
    </dgm:pt>
    <dgm:pt modelId="{BC879B8A-C262-4498-8932-6E72857FCE5D}" type="pres">
      <dgm:prSet presAssocID="{6AC30AD3-4038-4A06-B3D9-D1692BFF6539}" presName="text_5" presStyleLbl="node1" presStyleIdx="4" presStyleCnt="5">
        <dgm:presLayoutVars>
          <dgm:bulletEnabled val="1"/>
        </dgm:presLayoutVars>
      </dgm:prSet>
      <dgm:spPr/>
    </dgm:pt>
    <dgm:pt modelId="{41ACA623-A951-4A66-8A57-4786F11722DE}" type="pres">
      <dgm:prSet presAssocID="{6AC30AD3-4038-4A06-B3D9-D1692BFF6539}" presName="accent_5" presStyleCnt="0"/>
      <dgm:spPr/>
    </dgm:pt>
    <dgm:pt modelId="{9F36F19F-91D5-45A5-9249-B06428B938B2}" type="pres">
      <dgm:prSet presAssocID="{6AC30AD3-4038-4A06-B3D9-D1692BFF6539}" presName="accentRepeatNode" presStyleLbl="solidFgAcc1" presStyleIdx="4" presStyleCnt="5"/>
      <dgm:spPr/>
    </dgm:pt>
  </dgm:ptLst>
  <dgm:cxnLst>
    <dgm:cxn modelId="{C25ABA06-B2B0-4139-8438-61D9D77D4141}" type="presOf" srcId="{9AB5D606-24ED-4484-A9CC-69AD40F026A1}" destId="{299A3EC4-2D24-4FE7-9FA8-D9CAC715A065}" srcOrd="0" destOrd="0" presId="urn:microsoft.com/office/officeart/2008/layout/VerticalCurvedList"/>
    <dgm:cxn modelId="{4543370D-4AB1-4468-ADE2-5DC6806C80F5}" type="presOf" srcId="{61327FB9-1D4A-442A-8933-5BBD8F1E39D2}" destId="{D47BA428-6D2F-464F-9F3F-F2B7E242CE36}" srcOrd="0" destOrd="0" presId="urn:microsoft.com/office/officeart/2008/layout/VerticalCurvedList"/>
    <dgm:cxn modelId="{87F1C217-A25C-4088-9458-9AF76FE3E1F3}" type="presOf" srcId="{6AC30AD3-4038-4A06-B3D9-D1692BFF6539}" destId="{BC879B8A-C262-4498-8932-6E72857FCE5D}" srcOrd="0" destOrd="0" presId="urn:microsoft.com/office/officeart/2008/layout/VerticalCurvedList"/>
    <dgm:cxn modelId="{A9178953-8FE3-474B-8D36-EA1EA525F66C}" srcId="{9AB5D606-24ED-4484-A9CC-69AD40F026A1}" destId="{61327FB9-1D4A-442A-8933-5BBD8F1E39D2}" srcOrd="1" destOrd="0" parTransId="{E59BC003-31D4-4784-AE25-8624CF626253}" sibTransId="{E26A1330-9852-42C9-95D9-587B2BC873D4}"/>
    <dgm:cxn modelId="{3CD45559-57C7-44B2-82A8-D2906DF05081}" type="presOf" srcId="{DD09A311-A6CA-49C1-BBCC-D0F5132B6745}" destId="{87DDD0F1-74DC-4793-B707-3302436C9F63}" srcOrd="0" destOrd="0" presId="urn:microsoft.com/office/officeart/2008/layout/VerticalCurvedList"/>
    <dgm:cxn modelId="{214D1775-C6E2-4F66-B94D-E30F6A4F5D87}" srcId="{9AB5D606-24ED-4484-A9CC-69AD40F026A1}" destId="{4579C7BB-A3E5-4563-80B0-0C42E1859C5D}" srcOrd="3" destOrd="0" parTransId="{DE00965A-12B4-4B77-92EC-34601623B91E}" sibTransId="{706C44E4-1E3E-4C0A-A59F-755FB6F4BBF4}"/>
    <dgm:cxn modelId="{28F6E77A-F3BF-4BF4-869E-8013ADD6B963}" type="presOf" srcId="{4579C7BB-A3E5-4563-80B0-0C42E1859C5D}" destId="{5E24EF38-0D1D-4F3A-80DC-CF3D17148C90}" srcOrd="0" destOrd="0" presId="urn:microsoft.com/office/officeart/2008/layout/VerticalCurvedList"/>
    <dgm:cxn modelId="{254FCB90-A0D5-4C50-A9E1-590BFB708BF3}" srcId="{9AB5D606-24ED-4484-A9CC-69AD40F026A1}" destId="{DD09A311-A6CA-49C1-BBCC-D0F5132B6745}" srcOrd="0" destOrd="0" parTransId="{4FCBD6C1-58E4-4DA9-A593-D7143081315B}" sibTransId="{E24DFBAA-3BE9-4C1E-97EF-98513479D9A0}"/>
    <dgm:cxn modelId="{995B969E-92A0-46C1-867E-090A044B16E4}" srcId="{9AB5D606-24ED-4484-A9CC-69AD40F026A1}" destId="{6AC30AD3-4038-4A06-B3D9-D1692BFF6539}" srcOrd="4" destOrd="0" parTransId="{D51654DD-0633-433B-9A19-0D40CFE00F40}" sibTransId="{4C55C6D5-830D-4C59-8BBB-7476173870F1}"/>
    <dgm:cxn modelId="{C1B652A2-B458-4640-A6FA-D6CD194667B8}" type="presOf" srcId="{E24DFBAA-3BE9-4C1E-97EF-98513479D9A0}" destId="{FB5F6630-05AA-4124-996B-A056D07AE140}" srcOrd="0" destOrd="0" presId="urn:microsoft.com/office/officeart/2008/layout/VerticalCurvedList"/>
    <dgm:cxn modelId="{BC0478D9-B2CA-456C-B3A0-7A96DC0A7212}" type="presOf" srcId="{9781E6CF-B35D-4CB0-8626-E1701F3F5892}" destId="{8429A57B-80F8-4206-B0AC-8A6B02BED588}" srcOrd="0" destOrd="0" presId="urn:microsoft.com/office/officeart/2008/layout/VerticalCurvedList"/>
    <dgm:cxn modelId="{E78F17F0-9FEC-47EB-852E-277F55008F23}" srcId="{9AB5D606-24ED-4484-A9CC-69AD40F026A1}" destId="{9781E6CF-B35D-4CB0-8626-E1701F3F5892}" srcOrd="2" destOrd="0" parTransId="{2B6414ED-B61E-4505-9450-F26CBF3EA675}" sibTransId="{923B295D-781F-4093-AB37-119A6CFA930D}"/>
    <dgm:cxn modelId="{CF64A42A-1D93-4FF0-998C-D90251468FA1}" type="presParOf" srcId="{299A3EC4-2D24-4FE7-9FA8-D9CAC715A065}" destId="{5A8BA46C-0D2D-429A-89A8-CA1F80BA4DB5}" srcOrd="0" destOrd="0" presId="urn:microsoft.com/office/officeart/2008/layout/VerticalCurvedList"/>
    <dgm:cxn modelId="{1D8E1AA5-DF43-4C2D-A20A-6A99731F5227}" type="presParOf" srcId="{5A8BA46C-0D2D-429A-89A8-CA1F80BA4DB5}" destId="{B5241721-6A35-4D6A-8EBB-EC5348527943}" srcOrd="0" destOrd="0" presId="urn:microsoft.com/office/officeart/2008/layout/VerticalCurvedList"/>
    <dgm:cxn modelId="{5C1D276B-D152-4041-ADA2-C421F6F6BB18}" type="presParOf" srcId="{B5241721-6A35-4D6A-8EBB-EC5348527943}" destId="{D4D2CC26-A714-499E-937A-DF701194A860}" srcOrd="0" destOrd="0" presId="urn:microsoft.com/office/officeart/2008/layout/VerticalCurvedList"/>
    <dgm:cxn modelId="{B54AA5E3-1A37-4966-8792-48A4F8CD400A}" type="presParOf" srcId="{B5241721-6A35-4D6A-8EBB-EC5348527943}" destId="{FB5F6630-05AA-4124-996B-A056D07AE140}" srcOrd="1" destOrd="0" presId="urn:microsoft.com/office/officeart/2008/layout/VerticalCurvedList"/>
    <dgm:cxn modelId="{6D6842DA-CDD6-440B-B3ED-4AB1AA899281}" type="presParOf" srcId="{B5241721-6A35-4D6A-8EBB-EC5348527943}" destId="{0DBA5269-677F-4842-9EB2-EEBC2D6ED982}" srcOrd="2" destOrd="0" presId="urn:microsoft.com/office/officeart/2008/layout/VerticalCurvedList"/>
    <dgm:cxn modelId="{49F706A0-2CB8-42C0-B8BE-95EE208CB98E}" type="presParOf" srcId="{B5241721-6A35-4D6A-8EBB-EC5348527943}" destId="{EBD29F66-6EC5-42F1-AB2A-CA1C87C3EBBE}" srcOrd="3" destOrd="0" presId="urn:microsoft.com/office/officeart/2008/layout/VerticalCurvedList"/>
    <dgm:cxn modelId="{D3FF951A-9B08-48B6-8B9F-5A89897E25A2}" type="presParOf" srcId="{5A8BA46C-0D2D-429A-89A8-CA1F80BA4DB5}" destId="{87DDD0F1-74DC-4793-B707-3302436C9F63}" srcOrd="1" destOrd="0" presId="urn:microsoft.com/office/officeart/2008/layout/VerticalCurvedList"/>
    <dgm:cxn modelId="{41A4E438-1497-41EE-9310-599C38114564}" type="presParOf" srcId="{5A8BA46C-0D2D-429A-89A8-CA1F80BA4DB5}" destId="{F66CF9C1-A422-4073-A2A2-93F3DF5C6C5F}" srcOrd="2" destOrd="0" presId="urn:microsoft.com/office/officeart/2008/layout/VerticalCurvedList"/>
    <dgm:cxn modelId="{2AC87B7E-BDEF-47BB-BC5C-EC3AFF6DD0B7}" type="presParOf" srcId="{F66CF9C1-A422-4073-A2A2-93F3DF5C6C5F}" destId="{4E4D7FE0-5816-4C40-87F4-C7CEAB71DA4C}" srcOrd="0" destOrd="0" presId="urn:microsoft.com/office/officeart/2008/layout/VerticalCurvedList"/>
    <dgm:cxn modelId="{BE85EDCB-C396-47E6-A0FD-C06B9D50F626}" type="presParOf" srcId="{5A8BA46C-0D2D-429A-89A8-CA1F80BA4DB5}" destId="{D47BA428-6D2F-464F-9F3F-F2B7E242CE36}" srcOrd="3" destOrd="0" presId="urn:microsoft.com/office/officeart/2008/layout/VerticalCurvedList"/>
    <dgm:cxn modelId="{6F7159F2-3FAE-4F1D-8F29-0DACF318B199}" type="presParOf" srcId="{5A8BA46C-0D2D-429A-89A8-CA1F80BA4DB5}" destId="{F74B5720-C09D-4E52-9B1D-00FC58A96FAC}" srcOrd="4" destOrd="0" presId="urn:microsoft.com/office/officeart/2008/layout/VerticalCurvedList"/>
    <dgm:cxn modelId="{69860031-4517-4B02-A4BD-A7D9EB62A906}" type="presParOf" srcId="{F74B5720-C09D-4E52-9B1D-00FC58A96FAC}" destId="{07EC815D-4C24-4A0A-ACA6-E80368422AF5}" srcOrd="0" destOrd="0" presId="urn:microsoft.com/office/officeart/2008/layout/VerticalCurvedList"/>
    <dgm:cxn modelId="{E76E06CB-8FDF-472F-BFDF-A3B8949D187C}" type="presParOf" srcId="{5A8BA46C-0D2D-429A-89A8-CA1F80BA4DB5}" destId="{8429A57B-80F8-4206-B0AC-8A6B02BED588}" srcOrd="5" destOrd="0" presId="urn:microsoft.com/office/officeart/2008/layout/VerticalCurvedList"/>
    <dgm:cxn modelId="{E08FEA39-27DB-4B69-9201-3270B6392C05}" type="presParOf" srcId="{5A8BA46C-0D2D-429A-89A8-CA1F80BA4DB5}" destId="{81DABE14-48B5-46FF-A7E7-BBE10A0F9A13}" srcOrd="6" destOrd="0" presId="urn:microsoft.com/office/officeart/2008/layout/VerticalCurvedList"/>
    <dgm:cxn modelId="{0B229D9C-D232-48BA-9353-72F36A7097C9}" type="presParOf" srcId="{81DABE14-48B5-46FF-A7E7-BBE10A0F9A13}" destId="{4685DB94-AD93-4DC9-9874-D1B129CAEF38}" srcOrd="0" destOrd="0" presId="urn:microsoft.com/office/officeart/2008/layout/VerticalCurvedList"/>
    <dgm:cxn modelId="{C616EA53-DF1E-4AA1-95E5-F2567E5296C2}" type="presParOf" srcId="{5A8BA46C-0D2D-429A-89A8-CA1F80BA4DB5}" destId="{5E24EF38-0D1D-4F3A-80DC-CF3D17148C90}" srcOrd="7" destOrd="0" presId="urn:microsoft.com/office/officeart/2008/layout/VerticalCurvedList"/>
    <dgm:cxn modelId="{C1C49D10-6DCB-41EB-BE7F-66FA46887EA4}" type="presParOf" srcId="{5A8BA46C-0D2D-429A-89A8-CA1F80BA4DB5}" destId="{AD51790E-439E-4352-9735-E09CDC980DBA}" srcOrd="8" destOrd="0" presId="urn:microsoft.com/office/officeart/2008/layout/VerticalCurvedList"/>
    <dgm:cxn modelId="{8CE68041-C81A-4053-882A-9AEAB66BD66A}" type="presParOf" srcId="{AD51790E-439E-4352-9735-E09CDC980DBA}" destId="{26BBE2F6-F8AE-41B4-AD99-3737FDD4BDAE}" srcOrd="0" destOrd="0" presId="urn:microsoft.com/office/officeart/2008/layout/VerticalCurvedList"/>
    <dgm:cxn modelId="{BD6CFD00-A997-4F41-BBE9-91EFC314CD64}" type="presParOf" srcId="{5A8BA46C-0D2D-429A-89A8-CA1F80BA4DB5}" destId="{BC879B8A-C262-4498-8932-6E72857FCE5D}" srcOrd="9" destOrd="0" presId="urn:microsoft.com/office/officeart/2008/layout/VerticalCurvedList"/>
    <dgm:cxn modelId="{2B8E47D0-388E-42F7-BE0E-E40661FD95AB}" type="presParOf" srcId="{5A8BA46C-0D2D-429A-89A8-CA1F80BA4DB5}" destId="{41ACA623-A951-4A66-8A57-4786F11722DE}" srcOrd="10" destOrd="0" presId="urn:microsoft.com/office/officeart/2008/layout/VerticalCurvedList"/>
    <dgm:cxn modelId="{3DCC6EDD-FA03-4008-8DE5-37AC0A7AC2A0}" type="presParOf" srcId="{41ACA623-A951-4A66-8A57-4786F11722DE}" destId="{9F36F19F-91D5-45A5-9249-B06428B938B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5190C1-118D-4D10-B6C2-3ACD2B38E58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31D9327-EA9D-4A37-9343-FD9EA9D81D34}">
      <dgm:prSet phldrT="[Text]" custT="1"/>
      <dgm:spPr/>
      <dgm:t>
        <a:bodyPr/>
        <a:lstStyle/>
        <a:p>
          <a:r>
            <a:rPr lang="en-GB" sz="2800" dirty="0"/>
            <a:t>Detectors, Lidar and Advanced Optics</a:t>
          </a:r>
        </a:p>
      </dgm:t>
    </dgm:pt>
    <dgm:pt modelId="{68FF2C73-D754-4D7C-9097-095143D29539}" type="parTrans" cxnId="{85DD595C-163F-45B4-AFDD-E6ED22E87D42}">
      <dgm:prSet/>
      <dgm:spPr/>
      <dgm:t>
        <a:bodyPr/>
        <a:lstStyle/>
        <a:p>
          <a:endParaRPr lang="en-GB" sz="1600"/>
        </a:p>
      </dgm:t>
    </dgm:pt>
    <dgm:pt modelId="{91CEEFAC-BE37-489E-8143-D2B3FC1FF80D}" type="sibTrans" cxnId="{85DD595C-163F-45B4-AFDD-E6ED22E87D42}">
      <dgm:prSet/>
      <dgm:spPr/>
      <dgm:t>
        <a:bodyPr/>
        <a:lstStyle/>
        <a:p>
          <a:endParaRPr lang="en-GB" sz="1600"/>
        </a:p>
      </dgm:t>
    </dgm:pt>
    <dgm:pt modelId="{5EDFC371-BB5F-4964-954D-72CDDF55481B}">
      <dgm:prSet phldrT="[Text]" custT="1"/>
      <dgm:spPr/>
      <dgm:t>
        <a:bodyPr/>
        <a:lstStyle/>
        <a:p>
          <a:r>
            <a:rPr lang="en-GB" sz="2800" dirty="0"/>
            <a:t>Challenges &amp; CEOI future;</a:t>
          </a:r>
        </a:p>
        <a:p>
          <a:r>
            <a:rPr lang="en-GB" sz="2800" dirty="0"/>
            <a:t>How do I fund my mission?</a:t>
          </a:r>
        </a:p>
      </dgm:t>
    </dgm:pt>
    <dgm:pt modelId="{0AF76DED-5302-443D-9D9B-AF346E209E2F}" type="parTrans" cxnId="{1169B0FB-27AE-46BB-B3D4-1FBEDEDDFEA9}">
      <dgm:prSet/>
      <dgm:spPr/>
      <dgm:t>
        <a:bodyPr/>
        <a:lstStyle/>
        <a:p>
          <a:endParaRPr lang="en-GB" sz="1600"/>
        </a:p>
      </dgm:t>
    </dgm:pt>
    <dgm:pt modelId="{E96DE898-1395-4A58-A5FD-6DCB30F39F2F}" type="sibTrans" cxnId="{1169B0FB-27AE-46BB-B3D4-1FBEDEDDFEA9}">
      <dgm:prSet/>
      <dgm:spPr/>
      <dgm:t>
        <a:bodyPr/>
        <a:lstStyle/>
        <a:p>
          <a:endParaRPr lang="en-GB" sz="1600"/>
        </a:p>
      </dgm:t>
    </dgm:pt>
    <dgm:pt modelId="{916EF7EF-9494-4A9D-A718-4F0DEC2B656F}">
      <dgm:prSet phldrT="[Text]" custT="1"/>
      <dgm:spPr/>
      <dgm:t>
        <a:bodyPr/>
        <a:lstStyle/>
        <a:p>
          <a:r>
            <a:rPr lang="en-GB" sz="2800" dirty="0"/>
            <a:t>ESA Perspectives;</a:t>
          </a:r>
        </a:p>
        <a:p>
          <a:r>
            <a:rPr lang="en-GB" sz="2800" dirty="0"/>
            <a:t>Quantum Techniques; </a:t>
          </a:r>
        </a:p>
        <a:p>
          <a:r>
            <a:rPr lang="en-GB" sz="2800" dirty="0"/>
            <a:t>New Imaging Techniques</a:t>
          </a:r>
        </a:p>
      </dgm:t>
    </dgm:pt>
    <dgm:pt modelId="{C1559257-9092-48BB-90E0-6564E72079C4}" type="parTrans" cxnId="{0CA459B5-3AB6-40DE-B0B8-3A90570E8B9D}">
      <dgm:prSet/>
      <dgm:spPr/>
      <dgm:t>
        <a:bodyPr/>
        <a:lstStyle/>
        <a:p>
          <a:endParaRPr lang="en-GB" sz="1600"/>
        </a:p>
      </dgm:t>
    </dgm:pt>
    <dgm:pt modelId="{23A0D7D6-9135-4DC1-ACFF-CAC62D944315}" type="sibTrans" cxnId="{0CA459B5-3AB6-40DE-B0B8-3A90570E8B9D}">
      <dgm:prSet/>
      <dgm:spPr/>
      <dgm:t>
        <a:bodyPr/>
        <a:lstStyle/>
        <a:p>
          <a:endParaRPr lang="en-GB" sz="1600"/>
        </a:p>
      </dgm:t>
    </dgm:pt>
    <dgm:pt modelId="{6790A66C-5185-4A06-B8DF-48EB5394F2F7}">
      <dgm:prSet phldrT="[Text]" custT="1"/>
      <dgm:spPr/>
      <dgm:t>
        <a:bodyPr/>
        <a:lstStyle/>
        <a:p>
          <a:r>
            <a:rPr lang="en-GB" sz="2800" dirty="0"/>
            <a:t>New Payloads and Missions;</a:t>
          </a:r>
        </a:p>
        <a:p>
          <a:r>
            <a:rPr lang="en-GB" sz="2800" dirty="0"/>
            <a:t>Other technologies </a:t>
          </a:r>
        </a:p>
      </dgm:t>
    </dgm:pt>
    <dgm:pt modelId="{0D3C3851-E342-42A9-9950-35CCCD62CB1C}" type="parTrans" cxnId="{5830FECB-3A4C-448F-A39D-611B142592EE}">
      <dgm:prSet/>
      <dgm:spPr/>
      <dgm:t>
        <a:bodyPr/>
        <a:lstStyle/>
        <a:p>
          <a:endParaRPr lang="en-GB" sz="1600"/>
        </a:p>
      </dgm:t>
    </dgm:pt>
    <dgm:pt modelId="{83CBF36E-F99B-463F-AAA9-D552C4C45239}" type="sibTrans" cxnId="{5830FECB-3A4C-448F-A39D-611B142592EE}">
      <dgm:prSet/>
      <dgm:spPr/>
      <dgm:t>
        <a:bodyPr/>
        <a:lstStyle/>
        <a:p>
          <a:endParaRPr lang="en-GB" sz="1600"/>
        </a:p>
      </dgm:t>
    </dgm:pt>
    <dgm:pt modelId="{10B8C493-53E8-4B48-A75A-9B9986B6B221}" type="pres">
      <dgm:prSet presAssocID="{965190C1-118D-4D10-B6C2-3ACD2B38E586}" presName="diagram" presStyleCnt="0">
        <dgm:presLayoutVars>
          <dgm:dir/>
          <dgm:resizeHandles val="exact"/>
        </dgm:presLayoutVars>
      </dgm:prSet>
      <dgm:spPr/>
    </dgm:pt>
    <dgm:pt modelId="{176B2027-8200-44F1-AD06-6058B3D64915}" type="pres">
      <dgm:prSet presAssocID="{231D9327-EA9D-4A37-9343-FD9EA9D81D34}" presName="node" presStyleLbl="node1" presStyleIdx="0" presStyleCnt="4" custScaleX="136517">
        <dgm:presLayoutVars>
          <dgm:bulletEnabled val="1"/>
        </dgm:presLayoutVars>
      </dgm:prSet>
      <dgm:spPr/>
    </dgm:pt>
    <dgm:pt modelId="{B6CF54A6-C407-42CB-AFB1-285D5B3875D2}" type="pres">
      <dgm:prSet presAssocID="{91CEEFAC-BE37-489E-8143-D2B3FC1FF80D}" presName="sibTrans" presStyleCnt="0"/>
      <dgm:spPr/>
    </dgm:pt>
    <dgm:pt modelId="{7A1A4D1F-6F03-40D8-BCA8-5C3881E010F2}" type="pres">
      <dgm:prSet presAssocID="{5EDFC371-BB5F-4964-954D-72CDDF55481B}" presName="node" presStyleLbl="node1" presStyleIdx="1" presStyleCnt="4" custScaleX="136517">
        <dgm:presLayoutVars>
          <dgm:bulletEnabled val="1"/>
        </dgm:presLayoutVars>
      </dgm:prSet>
      <dgm:spPr/>
    </dgm:pt>
    <dgm:pt modelId="{16884492-055E-4BB2-B2EE-B7F39E258A29}" type="pres">
      <dgm:prSet presAssocID="{E96DE898-1395-4A58-A5FD-6DCB30F39F2F}" presName="sibTrans" presStyleCnt="0"/>
      <dgm:spPr/>
    </dgm:pt>
    <dgm:pt modelId="{33853B55-B9B6-4FE4-B006-CB860A659144}" type="pres">
      <dgm:prSet presAssocID="{916EF7EF-9494-4A9D-A718-4F0DEC2B656F}" presName="node" presStyleLbl="node1" presStyleIdx="2" presStyleCnt="4" custScaleX="136517">
        <dgm:presLayoutVars>
          <dgm:bulletEnabled val="1"/>
        </dgm:presLayoutVars>
      </dgm:prSet>
      <dgm:spPr/>
    </dgm:pt>
    <dgm:pt modelId="{705920FB-2299-4A37-98BB-D01AA9600B82}" type="pres">
      <dgm:prSet presAssocID="{23A0D7D6-9135-4DC1-ACFF-CAC62D944315}" presName="sibTrans" presStyleCnt="0"/>
      <dgm:spPr/>
    </dgm:pt>
    <dgm:pt modelId="{3E06CFA5-ACDC-42DE-BA61-50CEE15DE23A}" type="pres">
      <dgm:prSet presAssocID="{6790A66C-5185-4A06-B8DF-48EB5394F2F7}" presName="node" presStyleLbl="node1" presStyleIdx="3" presStyleCnt="4" custScaleX="136517">
        <dgm:presLayoutVars>
          <dgm:bulletEnabled val="1"/>
        </dgm:presLayoutVars>
      </dgm:prSet>
      <dgm:spPr/>
    </dgm:pt>
  </dgm:ptLst>
  <dgm:cxnLst>
    <dgm:cxn modelId="{85DD595C-163F-45B4-AFDD-E6ED22E87D42}" srcId="{965190C1-118D-4D10-B6C2-3ACD2B38E586}" destId="{231D9327-EA9D-4A37-9343-FD9EA9D81D34}" srcOrd="0" destOrd="0" parTransId="{68FF2C73-D754-4D7C-9097-095143D29539}" sibTransId="{91CEEFAC-BE37-489E-8143-D2B3FC1FF80D}"/>
    <dgm:cxn modelId="{A3C06572-150A-45E1-85DD-AE30B3503591}" type="presOf" srcId="{6790A66C-5185-4A06-B8DF-48EB5394F2F7}" destId="{3E06CFA5-ACDC-42DE-BA61-50CEE15DE23A}" srcOrd="0" destOrd="0" presId="urn:microsoft.com/office/officeart/2005/8/layout/default"/>
    <dgm:cxn modelId="{06536579-22C5-4873-A921-9D40DBD109F9}" type="presOf" srcId="{916EF7EF-9494-4A9D-A718-4F0DEC2B656F}" destId="{33853B55-B9B6-4FE4-B006-CB860A659144}" srcOrd="0" destOrd="0" presId="urn:microsoft.com/office/officeart/2005/8/layout/default"/>
    <dgm:cxn modelId="{68F3B98F-FD63-47D4-AA87-987848CA10E5}" type="presOf" srcId="{231D9327-EA9D-4A37-9343-FD9EA9D81D34}" destId="{176B2027-8200-44F1-AD06-6058B3D64915}" srcOrd="0" destOrd="0" presId="urn:microsoft.com/office/officeart/2005/8/layout/default"/>
    <dgm:cxn modelId="{0CA459B5-3AB6-40DE-B0B8-3A90570E8B9D}" srcId="{965190C1-118D-4D10-B6C2-3ACD2B38E586}" destId="{916EF7EF-9494-4A9D-A718-4F0DEC2B656F}" srcOrd="2" destOrd="0" parTransId="{C1559257-9092-48BB-90E0-6564E72079C4}" sibTransId="{23A0D7D6-9135-4DC1-ACFF-CAC62D944315}"/>
    <dgm:cxn modelId="{0EE6B7B6-2155-4B90-879C-D8F8BC173BE8}" type="presOf" srcId="{5EDFC371-BB5F-4964-954D-72CDDF55481B}" destId="{7A1A4D1F-6F03-40D8-BCA8-5C3881E010F2}" srcOrd="0" destOrd="0" presId="urn:microsoft.com/office/officeart/2005/8/layout/default"/>
    <dgm:cxn modelId="{5830FECB-3A4C-448F-A39D-611B142592EE}" srcId="{965190C1-118D-4D10-B6C2-3ACD2B38E586}" destId="{6790A66C-5185-4A06-B8DF-48EB5394F2F7}" srcOrd="3" destOrd="0" parTransId="{0D3C3851-E342-42A9-9950-35CCCD62CB1C}" sibTransId="{83CBF36E-F99B-463F-AAA9-D552C4C45239}"/>
    <dgm:cxn modelId="{45B1E1CE-0EF0-458E-8C14-AE1DB20A4025}" type="presOf" srcId="{965190C1-118D-4D10-B6C2-3ACD2B38E586}" destId="{10B8C493-53E8-4B48-A75A-9B9986B6B221}" srcOrd="0" destOrd="0" presId="urn:microsoft.com/office/officeart/2005/8/layout/default"/>
    <dgm:cxn modelId="{1169B0FB-27AE-46BB-B3D4-1FBEDEDDFEA9}" srcId="{965190C1-118D-4D10-B6C2-3ACD2B38E586}" destId="{5EDFC371-BB5F-4964-954D-72CDDF55481B}" srcOrd="1" destOrd="0" parTransId="{0AF76DED-5302-443D-9D9B-AF346E209E2F}" sibTransId="{E96DE898-1395-4A58-A5FD-6DCB30F39F2F}"/>
    <dgm:cxn modelId="{CB563928-AAAE-41D8-8FA9-61390F0A2EC0}" type="presParOf" srcId="{10B8C493-53E8-4B48-A75A-9B9986B6B221}" destId="{176B2027-8200-44F1-AD06-6058B3D64915}" srcOrd="0" destOrd="0" presId="urn:microsoft.com/office/officeart/2005/8/layout/default"/>
    <dgm:cxn modelId="{B994A9F0-1359-4840-8F87-143BB8E04F10}" type="presParOf" srcId="{10B8C493-53E8-4B48-A75A-9B9986B6B221}" destId="{B6CF54A6-C407-42CB-AFB1-285D5B3875D2}" srcOrd="1" destOrd="0" presId="urn:microsoft.com/office/officeart/2005/8/layout/default"/>
    <dgm:cxn modelId="{A850BD5B-E200-4B9C-9E8A-93B5364E461C}" type="presParOf" srcId="{10B8C493-53E8-4B48-A75A-9B9986B6B221}" destId="{7A1A4D1F-6F03-40D8-BCA8-5C3881E010F2}" srcOrd="2" destOrd="0" presId="urn:microsoft.com/office/officeart/2005/8/layout/default"/>
    <dgm:cxn modelId="{0DF20E15-E7FC-44D9-B97E-C5208F96E14B}" type="presParOf" srcId="{10B8C493-53E8-4B48-A75A-9B9986B6B221}" destId="{16884492-055E-4BB2-B2EE-B7F39E258A29}" srcOrd="3" destOrd="0" presId="urn:microsoft.com/office/officeart/2005/8/layout/default"/>
    <dgm:cxn modelId="{436277FC-1C3A-4B96-8DD4-065CAF51BD9B}" type="presParOf" srcId="{10B8C493-53E8-4B48-A75A-9B9986B6B221}" destId="{33853B55-B9B6-4FE4-B006-CB860A659144}" srcOrd="4" destOrd="0" presId="urn:microsoft.com/office/officeart/2005/8/layout/default"/>
    <dgm:cxn modelId="{C384FD66-E462-46CD-A039-8DEAE0A92E79}" type="presParOf" srcId="{10B8C493-53E8-4B48-A75A-9B9986B6B221}" destId="{705920FB-2299-4A37-98BB-D01AA9600B82}" srcOrd="5" destOrd="0" presId="urn:microsoft.com/office/officeart/2005/8/layout/default"/>
    <dgm:cxn modelId="{F269E524-099A-4A00-A250-CEE7E580D7A0}" type="presParOf" srcId="{10B8C493-53E8-4B48-A75A-9B9986B6B221}" destId="{3E06CFA5-ACDC-42DE-BA61-50CEE15DE23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F6630-05AA-4124-996B-A056D07AE140}">
      <dsp:nvSpPr>
        <dsp:cNvPr id="0" name=""/>
        <dsp:cNvSpPr/>
      </dsp:nvSpPr>
      <dsp:spPr>
        <a:xfrm>
          <a:off x="-5840126" y="-893801"/>
          <a:ext cx="6952725" cy="6952725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DD0F1-74DC-4793-B707-3302436C9F63}">
      <dsp:nvSpPr>
        <dsp:cNvPr id="0" name=""/>
        <dsp:cNvSpPr/>
      </dsp:nvSpPr>
      <dsp:spPr>
        <a:xfrm>
          <a:off x="486288" y="322716"/>
          <a:ext cx="9775501" cy="6458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64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Completed the CEOI 15</a:t>
          </a:r>
          <a:r>
            <a:rPr lang="en-GB" sz="1900" kern="1200" baseline="30000" dirty="0"/>
            <a:t>th</a:t>
          </a:r>
          <a:r>
            <a:rPr lang="en-GB" sz="1900" kern="1200" dirty="0"/>
            <a:t> Call and initiated the projects </a:t>
          </a:r>
          <a:br>
            <a:rPr lang="en-GB" sz="1900" kern="1200" dirty="0"/>
          </a:br>
          <a:r>
            <a:rPr lang="en-GB" sz="1900" kern="1200" dirty="0"/>
            <a:t>(2 Flagships, 6 Fast-Tracks, 2 Pathfinders)</a:t>
          </a:r>
        </a:p>
      </dsp:txBody>
      <dsp:txXfrm>
        <a:off x="486288" y="322716"/>
        <a:ext cx="9775501" cy="645846"/>
      </dsp:txXfrm>
    </dsp:sp>
    <dsp:sp modelId="{4E4D7FE0-5816-4C40-87F4-C7CEAB71DA4C}">
      <dsp:nvSpPr>
        <dsp:cNvPr id="0" name=""/>
        <dsp:cNvSpPr/>
      </dsp:nvSpPr>
      <dsp:spPr>
        <a:xfrm>
          <a:off x="82634" y="241986"/>
          <a:ext cx="807308" cy="8073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BA428-6D2F-464F-9F3F-F2B7E242CE36}">
      <dsp:nvSpPr>
        <dsp:cNvPr id="0" name=""/>
        <dsp:cNvSpPr/>
      </dsp:nvSpPr>
      <dsp:spPr>
        <a:xfrm>
          <a:off x="949083" y="1291177"/>
          <a:ext cx="9312706" cy="645846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64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900" kern="1200" dirty="0"/>
            <a:t>Completed the </a:t>
          </a:r>
          <a:r>
            <a:rPr lang="en-GB" sz="1900" kern="1200" dirty="0"/>
            <a:t>Short-term EO Technology Preparation and Facility Enhancements Call </a:t>
          </a:r>
          <a:br>
            <a:rPr lang="en-GB" sz="1900" kern="1200" dirty="0"/>
          </a:br>
          <a:r>
            <a:rPr lang="en-GB" sz="1900" kern="1200" dirty="0"/>
            <a:t>(</a:t>
          </a:r>
          <a:r>
            <a:rPr lang="en-US" sz="1900" kern="1200" dirty="0"/>
            <a:t>2 TRL raising, 3 Facility enhancement)</a:t>
          </a:r>
          <a:endParaRPr lang="en-GB" sz="1900" kern="1200" dirty="0"/>
        </a:p>
      </dsp:txBody>
      <dsp:txXfrm>
        <a:off x="949083" y="1291177"/>
        <a:ext cx="9312706" cy="645846"/>
      </dsp:txXfrm>
    </dsp:sp>
    <dsp:sp modelId="{07EC815D-4C24-4A0A-ACA6-E80368422AF5}">
      <dsp:nvSpPr>
        <dsp:cNvPr id="0" name=""/>
        <dsp:cNvSpPr/>
      </dsp:nvSpPr>
      <dsp:spPr>
        <a:xfrm>
          <a:off x="545429" y="1210446"/>
          <a:ext cx="807308" cy="8073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29A57B-80F8-4206-B0AC-8A6B02BED588}">
      <dsp:nvSpPr>
        <dsp:cNvPr id="0" name=""/>
        <dsp:cNvSpPr/>
      </dsp:nvSpPr>
      <dsp:spPr>
        <a:xfrm>
          <a:off x="1091124" y="2259638"/>
          <a:ext cx="9170665" cy="645846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64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900" kern="1200" dirty="0"/>
            <a:t>Undertaken an Earth Explorer 12 Support Call </a:t>
          </a:r>
          <a:br>
            <a:rPr lang="en-US" sz="1900" kern="1200" dirty="0"/>
          </a:br>
          <a:r>
            <a:rPr lang="en-US" sz="1900" kern="1200" dirty="0"/>
            <a:t>(2 Projects awards, short term Pathfinder size interventions)</a:t>
          </a:r>
          <a:endParaRPr lang="en-GB" sz="1900" kern="1200" dirty="0"/>
        </a:p>
      </dsp:txBody>
      <dsp:txXfrm>
        <a:off x="1091124" y="2259638"/>
        <a:ext cx="9170665" cy="645846"/>
      </dsp:txXfrm>
    </dsp:sp>
    <dsp:sp modelId="{4685DB94-AD93-4DC9-9874-D1B129CAEF38}">
      <dsp:nvSpPr>
        <dsp:cNvPr id="0" name=""/>
        <dsp:cNvSpPr/>
      </dsp:nvSpPr>
      <dsp:spPr>
        <a:xfrm>
          <a:off x="687470" y="2178907"/>
          <a:ext cx="807308" cy="8073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4EF38-0D1D-4F3A-80DC-CF3D17148C90}">
      <dsp:nvSpPr>
        <dsp:cNvPr id="0" name=""/>
        <dsp:cNvSpPr/>
      </dsp:nvSpPr>
      <dsp:spPr>
        <a:xfrm>
          <a:off x="949083" y="3228098"/>
          <a:ext cx="9312706" cy="645846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64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900" kern="1200" dirty="0"/>
            <a:t>Conducted an Earth Observation Mission Capability Review</a:t>
          </a:r>
        </a:p>
      </dsp:txBody>
      <dsp:txXfrm>
        <a:off x="949083" y="3228098"/>
        <a:ext cx="9312706" cy="645846"/>
      </dsp:txXfrm>
    </dsp:sp>
    <dsp:sp modelId="{26BBE2F6-F8AE-41B4-AD99-3737FDD4BDAE}">
      <dsp:nvSpPr>
        <dsp:cNvPr id="0" name=""/>
        <dsp:cNvSpPr/>
      </dsp:nvSpPr>
      <dsp:spPr>
        <a:xfrm>
          <a:off x="545429" y="3147367"/>
          <a:ext cx="807308" cy="8073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79B8A-C262-4498-8932-6E72857FCE5D}">
      <dsp:nvSpPr>
        <dsp:cNvPr id="0" name=""/>
        <dsp:cNvSpPr/>
      </dsp:nvSpPr>
      <dsp:spPr>
        <a:xfrm>
          <a:off x="486288" y="4196559"/>
          <a:ext cx="9775501" cy="645846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64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900" kern="1200" dirty="0"/>
            <a:t>Completed the CEOI 16</a:t>
          </a:r>
          <a:r>
            <a:rPr lang="en-US" sz="1900" kern="1200" baseline="30000" dirty="0"/>
            <a:t>th</a:t>
          </a:r>
          <a:r>
            <a:rPr lang="en-US" sz="1900" kern="1200" dirty="0"/>
            <a:t> Call and initiated the projects </a:t>
          </a:r>
          <a:br>
            <a:rPr lang="en-US" sz="1900" kern="1200" dirty="0"/>
          </a:br>
          <a:r>
            <a:rPr lang="en-US" sz="1900" kern="1200" dirty="0"/>
            <a:t>(6 Flagships, 4 Fast-Tracks, 2 Pathfinders)</a:t>
          </a:r>
        </a:p>
      </dsp:txBody>
      <dsp:txXfrm>
        <a:off x="486288" y="4196559"/>
        <a:ext cx="9775501" cy="645846"/>
      </dsp:txXfrm>
    </dsp:sp>
    <dsp:sp modelId="{9F36F19F-91D5-45A5-9249-B06428B938B2}">
      <dsp:nvSpPr>
        <dsp:cNvPr id="0" name=""/>
        <dsp:cNvSpPr/>
      </dsp:nvSpPr>
      <dsp:spPr>
        <a:xfrm>
          <a:off x="82634" y="4115828"/>
          <a:ext cx="807308" cy="8073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B2027-8200-44F1-AD06-6058B3D64915}">
      <dsp:nvSpPr>
        <dsp:cNvPr id="0" name=""/>
        <dsp:cNvSpPr/>
      </dsp:nvSpPr>
      <dsp:spPr>
        <a:xfrm>
          <a:off x="228562" y="2094"/>
          <a:ext cx="4140014" cy="18195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Detectors, Lidar and Advanced Optics</a:t>
          </a:r>
        </a:p>
      </dsp:txBody>
      <dsp:txXfrm>
        <a:off x="228562" y="2094"/>
        <a:ext cx="4140014" cy="1819559"/>
      </dsp:txXfrm>
    </dsp:sp>
    <dsp:sp modelId="{7A1A4D1F-6F03-40D8-BCA8-5C3881E010F2}">
      <dsp:nvSpPr>
        <dsp:cNvPr id="0" name=""/>
        <dsp:cNvSpPr/>
      </dsp:nvSpPr>
      <dsp:spPr>
        <a:xfrm>
          <a:off x="4671836" y="2094"/>
          <a:ext cx="4140014" cy="1819559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Challenges &amp; CEOI future;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How do I fund my mission?</a:t>
          </a:r>
        </a:p>
      </dsp:txBody>
      <dsp:txXfrm>
        <a:off x="4671836" y="2094"/>
        <a:ext cx="4140014" cy="1819559"/>
      </dsp:txXfrm>
    </dsp:sp>
    <dsp:sp modelId="{33853B55-B9B6-4FE4-B006-CB860A659144}">
      <dsp:nvSpPr>
        <dsp:cNvPr id="0" name=""/>
        <dsp:cNvSpPr/>
      </dsp:nvSpPr>
      <dsp:spPr>
        <a:xfrm>
          <a:off x="228562" y="2124913"/>
          <a:ext cx="4140014" cy="1819559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ESA Perspectives;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Quantum Techniques;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New Imaging Techniques</a:t>
          </a:r>
        </a:p>
      </dsp:txBody>
      <dsp:txXfrm>
        <a:off x="228562" y="2124913"/>
        <a:ext cx="4140014" cy="1819559"/>
      </dsp:txXfrm>
    </dsp:sp>
    <dsp:sp modelId="{3E06CFA5-ACDC-42DE-BA61-50CEE15DE23A}">
      <dsp:nvSpPr>
        <dsp:cNvPr id="0" name=""/>
        <dsp:cNvSpPr/>
      </dsp:nvSpPr>
      <dsp:spPr>
        <a:xfrm>
          <a:off x="4671836" y="2124913"/>
          <a:ext cx="4140014" cy="181955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New Payloads and Missions;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Other technologies </a:t>
          </a:r>
        </a:p>
      </dsp:txBody>
      <dsp:txXfrm>
        <a:off x="4671836" y="2124913"/>
        <a:ext cx="4140014" cy="1819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CEE67-7148-4376-92A5-119FB5CA742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D2D9D-DAB8-49D0-977A-7BE88DC05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7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A1A4FD7-960E-4CB8-80E6-05D8FDF1F3FC}" type="slidenum">
              <a:rPr lang="en-GB" altLang="en-US" smtClean="0"/>
              <a:pPr/>
              <a:t>1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24637" cy="37274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7533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3D2D9D-DAB8-49D0-977A-7BE88DC0573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067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3D2D9D-DAB8-49D0-977A-7BE88DC0573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46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3D2D9D-DAB8-49D0-977A-7BE88DC0573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6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olorful lines on a dark background&#10;&#10;Description automatically generated">
            <a:extLst>
              <a:ext uri="{FF2B5EF4-FFF2-40B4-BE49-F238E27FC236}">
                <a16:creationId xmlns:a16="http://schemas.microsoft.com/office/drawing/2014/main" id="{AB10751E-C22A-2584-409B-9E68A67CE5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B5EE7C-1FB7-F748-6DF4-B39125C69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563" y="1103243"/>
            <a:ext cx="10078423" cy="182031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73297-1F27-3BB6-E114-9A6FF71F8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4562" y="3106566"/>
            <a:ext cx="10078423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  <a:p>
            <a:endParaRPr lang="en-GB" dirty="0"/>
          </a:p>
        </p:txBody>
      </p:sp>
      <p:sp>
        <p:nvSpPr>
          <p:cNvPr id="4" name="hlSlideMaster.Title SlideHeader">
            <a:extLst>
              <a:ext uri="{FF2B5EF4-FFF2-40B4-BE49-F238E27FC236}">
                <a16:creationId xmlns:a16="http://schemas.microsoft.com/office/drawing/2014/main" id="{8D9D9433-4C40-4D8F-A60A-86BAC89206CC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9" name="flSlideMaster.Title SlideFooter">
            <a:extLst>
              <a:ext uri="{FF2B5EF4-FFF2-40B4-BE49-F238E27FC236}">
                <a16:creationId xmlns:a16="http://schemas.microsoft.com/office/drawing/2014/main" id="{5B496C85-0713-42CC-A818-0ADEEC003566}"/>
              </a:ext>
            </a:extLst>
          </p:cNvPr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32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5DF84-D9A9-A37B-7F3C-EE90E305E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E37E8-EE62-E3BF-E32E-1CAE634A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141277-7341-954E-4CCC-3DAA9EC20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38200-1D64-5191-5C1A-3A9CA71D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19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F8B0A-A416-EC58-0800-00EC10043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F5D6D-979C-04CA-0DA6-C5844D47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6C0125-E8DE-6F4B-B3E1-FB49F2FE3E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lSlideMaster.Content with CaptionHeader">
            <a:extLst>
              <a:ext uri="{FF2B5EF4-FFF2-40B4-BE49-F238E27FC236}">
                <a16:creationId xmlns:a16="http://schemas.microsoft.com/office/drawing/2014/main" id="{553B357B-82EA-4F8B-9977-B1B33A306F2A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9" name="flSlideMaster.Content with CaptionFooter">
            <a:extLst>
              <a:ext uri="{FF2B5EF4-FFF2-40B4-BE49-F238E27FC236}">
                <a16:creationId xmlns:a16="http://schemas.microsoft.com/office/drawing/2014/main" id="{C0B84995-217F-400F-A125-EE8A0070801C}"/>
              </a:ext>
            </a:extLst>
          </p:cNvPr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6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41C19-B869-2D88-DFD7-BCD2BC3AC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5B682D-D47A-4D58-6651-237EA28F5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98484-1A4C-A28C-EE54-ABF39BF27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AD9BC-E485-E622-BE27-5A73E3F5F1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19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E8BDB-8467-B505-F947-2B9CFFE7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24638-379F-586B-2F4D-71B971CB8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6C0125-E8DE-6F4B-B3E1-FB49F2FE3E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lSlideMaster.Picture with CaptionHeader">
            <a:extLst>
              <a:ext uri="{FF2B5EF4-FFF2-40B4-BE49-F238E27FC236}">
                <a16:creationId xmlns:a16="http://schemas.microsoft.com/office/drawing/2014/main" id="{2C809187-E7D0-440A-92EC-B37FA86512BC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9" name="flSlideMaster.Picture with CaptionFooter">
            <a:extLst>
              <a:ext uri="{FF2B5EF4-FFF2-40B4-BE49-F238E27FC236}">
                <a16:creationId xmlns:a16="http://schemas.microsoft.com/office/drawing/2014/main" id="{EBBB4676-A82E-44BA-B2B0-60CE19D13853}"/>
              </a:ext>
            </a:extLst>
          </p:cNvPr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454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F29E7-D620-AA6B-F3CC-D188FE42C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5FBF0E-43F5-54B1-7684-5C637A823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824F0-9C91-C1A4-5CDF-CFBC24A7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19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0DB6C-5DBB-8FD4-F23E-AF84D4AA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8583B-3352-D241-6F05-4EE0A082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6C0125-E8DE-6F4B-B3E1-FB49F2FE3E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hlSlideMaster.Title and Vertical TextHeader">
            <a:extLst>
              <a:ext uri="{FF2B5EF4-FFF2-40B4-BE49-F238E27FC236}">
                <a16:creationId xmlns:a16="http://schemas.microsoft.com/office/drawing/2014/main" id="{20516670-E55C-4659-A7FD-5B583662DC20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8" name="flSlideMaster.Title and Vertical TextFooter">
            <a:extLst>
              <a:ext uri="{FF2B5EF4-FFF2-40B4-BE49-F238E27FC236}">
                <a16:creationId xmlns:a16="http://schemas.microsoft.com/office/drawing/2014/main" id="{B6BDA1CB-CDFE-4173-9BEB-906C7EF13EC3}"/>
              </a:ext>
            </a:extLst>
          </p:cNvPr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99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1458C2-635E-4758-6B3D-C007E5CD6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684A5-1168-8856-4F87-2FFD6D5A8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DDB2E-7928-912B-744C-76E9BD6592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19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E0480-32AC-C576-CD8C-E8B6543F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4AFB5-9BE4-7E22-7E48-C30E438E1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6C0125-E8DE-6F4B-B3E1-FB49F2FE3E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hlSlideMaster.Vertical Title and TextHeader">
            <a:extLst>
              <a:ext uri="{FF2B5EF4-FFF2-40B4-BE49-F238E27FC236}">
                <a16:creationId xmlns:a16="http://schemas.microsoft.com/office/drawing/2014/main" id="{60D47A59-57D4-450D-BB7C-932DC6D91732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8" name="flSlideMaster.Vertical Title and TextFooter">
            <a:extLst>
              <a:ext uri="{FF2B5EF4-FFF2-40B4-BE49-F238E27FC236}">
                <a16:creationId xmlns:a16="http://schemas.microsoft.com/office/drawing/2014/main" id="{ED7963E7-34EF-496C-8F5B-5F5820D6A557}"/>
              </a:ext>
            </a:extLst>
          </p:cNvPr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301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ED3F9-7569-442E-88C4-2D53916D1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815" y="1122363"/>
            <a:ext cx="11513223" cy="2387600"/>
          </a:xfrm>
        </p:spPr>
        <p:txBody>
          <a:bodyPr lIns="0" tIns="0" rIns="0" bIns="0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D87012-310B-4B81-97F9-7CE9BC666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815" y="3602038"/>
            <a:ext cx="11513223" cy="2387600"/>
          </a:xfrm>
        </p:spPr>
        <p:txBody>
          <a:bodyPr lIns="0" tIns="0" rIns="0" bIns="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6319-B69B-42AD-9023-951ACC661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F462A-1C9F-4E24-9D54-BF1A86B84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B1BB4-AA02-40C1-9EE2-F95C5CC5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905D-538B-41C6-992E-17917EE36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948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3F855-4B3C-47F6-AD73-CDA6AC18D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25EAB-CF97-4416-AB47-96C7463CB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F4F-DCD9-4DC5-92A1-2D4A4D851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5D42C-06B3-414D-8363-3805A1C2B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CBCB3-D33F-4732-AE91-1E6763ED4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905D-538B-41C6-992E-17917EE36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165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87975-4558-4430-A168-041FCEA3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15" y="1709738"/>
            <a:ext cx="11513223" cy="2852737"/>
          </a:xfrm>
        </p:spPr>
        <p:txBody>
          <a:bodyPr lIns="0" tIns="0" rIns="0" bIns="0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6D8E3-5E68-4C3C-8FF0-B70D17712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815" y="4589463"/>
            <a:ext cx="11513223" cy="1500187"/>
          </a:xfrm>
        </p:spPr>
        <p:txBody>
          <a:bodyPr lIns="0" tIns="0" rIns="0" bIns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18B30-2138-4B12-9FE6-03BC34376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A88BC-8A23-4530-9011-1EC248D6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72A2E-2C24-4B33-B92A-3C7EAB01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905D-538B-41C6-992E-17917EE36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440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47ECA-0EC8-48F1-8981-E8060EDC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60856-937B-4462-BA64-376966E55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3815" y="1345997"/>
            <a:ext cx="5675985" cy="48309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C2419-58F8-4410-8081-780999C1E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45997"/>
            <a:ext cx="5684838" cy="48309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B3F87-F230-42B8-A317-20F19BBD2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47FC3-C31C-453A-B222-A33B3C84A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64ED3-56D5-442A-B354-BBBFBCBC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905D-538B-41C6-992E-17917EE36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24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14300-0FB8-41AF-B5B4-F68AB20AA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182881"/>
            <a:ext cx="11513221" cy="1082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92DBD-0130-4845-98B3-A0C6EC7C4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816" y="1278827"/>
            <a:ext cx="5653760" cy="823912"/>
          </a:xfrm>
        </p:spPr>
        <p:txBody>
          <a:bodyPr lIns="0" tIns="0" rIns="0" b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5D58E-8A4B-4F4E-B9A0-0F27FD2CF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3816" y="2223821"/>
            <a:ext cx="5653759" cy="39658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5BA5D-299F-47B0-8CD5-E51D73DEF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78827"/>
            <a:ext cx="5675984" cy="823912"/>
          </a:xfrm>
        </p:spPr>
        <p:txBody>
          <a:bodyPr lIns="0" tIns="0" rIns="0" b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FC6DA3-8F40-470F-BA95-13A411C5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3821"/>
            <a:ext cx="5684838" cy="39658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D99F0C-D16B-4630-8F42-14DC0957F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7908D1-FF51-4E85-AC46-0F2305FB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6547A3-F052-4726-BA85-84F487564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905D-538B-41C6-992E-17917EE36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980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87C59-7D48-4463-AABA-6F368F757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7F508C-CCBC-4D79-A080-F77FCEAD3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D5128-646D-47FA-B777-C8F238EF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3EE6A-3D2E-4085-A7F4-B91913E3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905D-538B-41C6-992E-17917EE36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70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pink lines on a dark background&#10;&#10;Description automatically generated">
            <a:extLst>
              <a:ext uri="{FF2B5EF4-FFF2-40B4-BE49-F238E27FC236}">
                <a16:creationId xmlns:a16="http://schemas.microsoft.com/office/drawing/2014/main" id="{D31C25FC-D53F-2883-6229-F0EB456411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C85E4C-38B2-370C-5457-1E9249482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939" y="2661063"/>
            <a:ext cx="87630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9C95B-AE36-4997-BEB8-79C03BDD2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B3EA7-1AB4-47FE-8312-C06D9DD39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0000" y="6660000"/>
            <a:ext cx="57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EAB39-89CF-4A33-BF7F-CA0D49618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0125-E8DE-6F4B-B3E1-FB49F2FE3EA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hlSlideMaster.Title and ContentHeader">
            <a:extLst>
              <a:ext uri="{FF2B5EF4-FFF2-40B4-BE49-F238E27FC236}">
                <a16:creationId xmlns:a16="http://schemas.microsoft.com/office/drawing/2014/main" id="{EEFA0006-C395-4EEE-8D0B-B1D72F0B1565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7" name="flSlideMaster.Title and ContentFooter">
            <a:extLst>
              <a:ext uri="{FF2B5EF4-FFF2-40B4-BE49-F238E27FC236}">
                <a16:creationId xmlns:a16="http://schemas.microsoft.com/office/drawing/2014/main" id="{45DEC033-27E0-4923-A35E-FFAC7772E0E3}"/>
              </a:ext>
            </a:extLst>
          </p:cNvPr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009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DC532B-3C41-4F9C-8AD5-85425778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437E2-E521-4E53-8FFB-4146E857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56672-0F30-4F7F-B21E-85DAEE0B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905D-538B-41C6-992E-17917EE36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118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DC532B-3C41-4F9C-8AD5-85425778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437E2-E521-4E53-8FFB-4146E857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56672-0F30-4F7F-B21E-85DAEE0B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905D-538B-41C6-992E-17917EE367F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40E5AF-891E-4D07-8EAC-57CB7C15EA05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82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randed Blank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DC532B-3C41-4F9C-8AD5-85425778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437E2-E521-4E53-8FFB-4146E857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56672-0F30-4F7F-B21E-85DAEE0B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905D-538B-41C6-992E-17917EE367F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40E5AF-891E-4D07-8EAC-57CB7C15EA05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30DD0E-AF13-4BEB-A162-2A3EB06AC4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1994" y="6341473"/>
            <a:ext cx="161701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01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D33B90-027D-6A1A-3502-20EC753242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4D90DA08-32A0-4F62-A6B0-AECBA8DC12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2862" y="0"/>
            <a:ext cx="10369137" cy="10731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C85E4C-38B2-370C-5457-1E9249482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740" y="18001"/>
            <a:ext cx="9353762" cy="10551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14A8B-1959-0F39-D87C-B541CBFDD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527741"/>
            <a:ext cx="11160001" cy="4088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9F02327-4420-4120-B445-4E5F3E044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 March 2024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21846B7-E0DB-4584-B3B0-22AAA1C74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0000" y="6660000"/>
            <a:ext cx="57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626573-E6E9-4423-9379-FFF7DBB90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0125-E8DE-6F4B-B3E1-FB49F2FE3EA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hlSlideMaster.1_Title and ContentHeader">
            <a:extLst>
              <a:ext uri="{FF2B5EF4-FFF2-40B4-BE49-F238E27FC236}">
                <a16:creationId xmlns:a16="http://schemas.microsoft.com/office/drawing/2014/main" id="{F101D5F3-C44E-4DD8-A435-C381CE8967A9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10" name="flSlideMaster.1_Title and ContentFooter">
            <a:extLst>
              <a:ext uri="{FF2B5EF4-FFF2-40B4-BE49-F238E27FC236}">
                <a16:creationId xmlns:a16="http://schemas.microsoft.com/office/drawing/2014/main" id="{BF173D99-ECFA-47A3-BBC6-A2E37DD53AD0}"/>
              </a:ext>
            </a:extLst>
          </p:cNvPr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10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BE29A1A-B153-4330-9464-A321477825D9}"/>
              </a:ext>
            </a:extLst>
          </p:cNvPr>
          <p:cNvGrpSpPr/>
          <p:nvPr userDrawn="1"/>
        </p:nvGrpSpPr>
        <p:grpSpPr>
          <a:xfrm>
            <a:off x="0" y="0"/>
            <a:ext cx="12191999" cy="1086592"/>
            <a:chOff x="0" y="0"/>
            <a:chExt cx="12191999" cy="1086592"/>
          </a:xfrm>
        </p:grpSpPr>
        <p:pic>
          <p:nvPicPr>
            <p:cNvPr id="5" name="Picture 4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198ECC84-C164-459E-843A-87BD4148F7C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2234" y="0"/>
              <a:ext cx="10499765" cy="1086592"/>
            </a:xfrm>
            <a:prstGeom prst="rect">
              <a:avLst/>
            </a:prstGeom>
          </p:spPr>
        </p:pic>
        <p:pic>
          <p:nvPicPr>
            <p:cNvPr id="6" name="Picture 5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DFE1A450-CA30-EB2F-5164-CAD362A4B68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816924" cy="1086592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7C85E4C-38B2-370C-5457-1E9249482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034" y="4519"/>
            <a:ext cx="9357583" cy="108207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14A8B-1959-0F39-D87C-B541CBFDD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621892"/>
            <a:ext cx="11160000" cy="4868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D10E869-CF1A-4C33-8AA0-1F17224FF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 March 2024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8B9858A-DA04-43B5-8F83-7D0AE8B9A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0000" y="6660000"/>
            <a:ext cx="57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D017DAE-C78D-413F-B29C-EC8B3401B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0125-E8DE-6F4B-B3E1-FB49F2FE3EA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lSlideMaster.2_Title and ContentFooter">
            <a:extLst>
              <a:ext uri="{FF2B5EF4-FFF2-40B4-BE49-F238E27FC236}">
                <a16:creationId xmlns:a16="http://schemas.microsoft.com/office/drawing/2014/main" id="{051EAB32-9C95-4995-9223-7B7F8B63F2B4}"/>
              </a:ext>
            </a:extLst>
          </p:cNvPr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23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DFECA-F06C-6A78-46B7-353FDB87E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21A88-48A5-15CF-D5D6-CD30F6FEA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63C6F9C-5B53-4AE4-860E-FDBFD9B29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 March 2024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802E28-C919-41A3-9746-60174200D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0000" y="6660000"/>
            <a:ext cx="57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B5BA88F-0B6C-4034-BA40-EC0F1ED4A5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0125-E8DE-6F4B-B3E1-FB49F2FE3EA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hlSlideMaster.Section HeaderHeader">
            <a:extLst>
              <a:ext uri="{FF2B5EF4-FFF2-40B4-BE49-F238E27FC236}">
                <a16:creationId xmlns:a16="http://schemas.microsoft.com/office/drawing/2014/main" id="{30B24E33-9581-4079-B0DF-DA6DD8E48473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13" name="flSlideMaster.Section HeaderFooter">
            <a:extLst>
              <a:ext uri="{FF2B5EF4-FFF2-40B4-BE49-F238E27FC236}">
                <a16:creationId xmlns:a16="http://schemas.microsoft.com/office/drawing/2014/main" id="{25176578-8085-4AF1-84EA-04DC3F7939D9}"/>
              </a:ext>
            </a:extLst>
          </p:cNvPr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7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32DFC36-BE8E-4BD2-B875-E8CD2A2F1B4F}"/>
              </a:ext>
            </a:extLst>
          </p:cNvPr>
          <p:cNvGrpSpPr/>
          <p:nvPr userDrawn="1"/>
        </p:nvGrpSpPr>
        <p:grpSpPr>
          <a:xfrm>
            <a:off x="0" y="0"/>
            <a:ext cx="12191999" cy="1086592"/>
            <a:chOff x="0" y="0"/>
            <a:chExt cx="12191999" cy="1086592"/>
          </a:xfrm>
        </p:grpSpPr>
        <p:pic>
          <p:nvPicPr>
            <p:cNvPr id="10" name="Picture 9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26CCADED-6808-46D5-B6C1-7FD5786FF63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2234" y="0"/>
              <a:ext cx="10499765" cy="1086592"/>
            </a:xfrm>
            <a:prstGeom prst="rect">
              <a:avLst/>
            </a:prstGeom>
          </p:spPr>
        </p:pic>
        <p:pic>
          <p:nvPicPr>
            <p:cNvPr id="11" name="Picture 10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72C2BE62-C10D-4EE6-B385-7188F15FEE7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816924" cy="1086592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574C963-2326-4F2C-4971-7D3B9F1C6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384" y="18000"/>
            <a:ext cx="9534064" cy="10685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4EBCC-024F-3804-7903-8B4D283ED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41426-0571-7B97-CBCD-9FD6FC193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60E43CB-27E5-417F-A701-34C02F8E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 March 2024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66408FC-D611-4CAC-B826-6E3C9F7A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0000" y="6660000"/>
            <a:ext cx="57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00BA907-0070-4ED4-813F-33AFC2B94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0125-E8DE-6F4B-B3E1-FB49F2FE3EA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lSlideMaster.Two ContentFooter">
            <a:extLst>
              <a:ext uri="{FF2B5EF4-FFF2-40B4-BE49-F238E27FC236}">
                <a16:creationId xmlns:a16="http://schemas.microsoft.com/office/drawing/2014/main" id="{DD86FABC-980B-4D94-A5D7-CCA8C899918C}"/>
              </a:ext>
            </a:extLst>
          </p:cNvPr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4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DC5F8-1B21-5EE5-C8DA-895F6462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10A11-5203-2D47-AD5A-47371B44D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435B89-F5F5-96D1-E379-B233DFBF1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DAC3B3-58F1-7625-CBBE-0886A4250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2E44A47-0307-404F-85DA-64F64A4332C0}"/>
              </a:ext>
            </a:extLst>
          </p:cNvPr>
          <p:cNvGrpSpPr/>
          <p:nvPr userDrawn="1"/>
        </p:nvGrpSpPr>
        <p:grpSpPr>
          <a:xfrm>
            <a:off x="0" y="0"/>
            <a:ext cx="12191999" cy="1086592"/>
            <a:chOff x="0" y="0"/>
            <a:chExt cx="12191999" cy="1086592"/>
          </a:xfrm>
        </p:grpSpPr>
        <p:pic>
          <p:nvPicPr>
            <p:cNvPr id="11" name="Picture 10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B9E72B8A-18BA-4A78-934D-15198A87CD0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2234" y="0"/>
              <a:ext cx="10499765" cy="1086592"/>
            </a:xfrm>
            <a:prstGeom prst="rect">
              <a:avLst/>
            </a:prstGeom>
          </p:spPr>
        </p:pic>
        <p:pic>
          <p:nvPicPr>
            <p:cNvPr id="12" name="Picture 11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F8322734-C074-4A59-AB1E-7C91EB32BE1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816924" cy="1086592"/>
            </a:xfrm>
            <a:prstGeom prst="rect">
              <a:avLst/>
            </a:prstGeom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752969FE-3FBC-46D5-BCA1-A4FA017B8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09" y="18000"/>
            <a:ext cx="9540739" cy="10685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6C59C74-EC80-4513-9FF5-81D60F1119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 March 2024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BD95C7E-CF77-4331-A22C-2923999DB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0" y="6660000"/>
            <a:ext cx="57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7481537-4A96-4ED3-B2A5-CA433F3E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0125-E8DE-6F4B-B3E1-FB49F2FE3EAD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lSlideMaster.ComparisonFooter">
            <a:extLst>
              <a:ext uri="{FF2B5EF4-FFF2-40B4-BE49-F238E27FC236}">
                <a16:creationId xmlns:a16="http://schemas.microsoft.com/office/drawing/2014/main" id="{49356318-858A-4AB9-8910-7EB49FE5A7ED}"/>
              </a:ext>
            </a:extLst>
          </p:cNvPr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49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2A979-A2A8-A98B-DB9E-F78D4ECF8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5B381F4-F31B-44B8-BB86-A01270A57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 March 2024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CA06535-9F28-4806-A4DD-63EF015E8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0000" y="6660000"/>
            <a:ext cx="57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2D3F960-FF71-491A-A81A-30C75EA85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0125-E8DE-6F4B-B3E1-FB49F2FE3E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lSlideMaster.Title OnlyHeader">
            <a:extLst>
              <a:ext uri="{FF2B5EF4-FFF2-40B4-BE49-F238E27FC236}">
                <a16:creationId xmlns:a16="http://schemas.microsoft.com/office/drawing/2014/main" id="{63D4AF8D-490D-4A83-906A-824B2B173C5D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10" name="flSlideMaster.Title OnlyFooter">
            <a:extLst>
              <a:ext uri="{FF2B5EF4-FFF2-40B4-BE49-F238E27FC236}">
                <a16:creationId xmlns:a16="http://schemas.microsoft.com/office/drawing/2014/main" id="{99D3A10C-CE1D-4E67-BAFB-A4919180DA06}"/>
              </a:ext>
            </a:extLst>
          </p:cNvPr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7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DA1109-DB99-4EFA-8146-63DC19587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 March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C84709-CC39-4091-9D32-8A0C93E78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0000" y="6660000"/>
            <a:ext cx="57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310A72-9B78-437F-9791-30104F299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0125-E8DE-6F4B-B3E1-FB49F2FE3E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lSlideMaster.BlankHeader">
            <a:extLst>
              <a:ext uri="{FF2B5EF4-FFF2-40B4-BE49-F238E27FC236}">
                <a16:creationId xmlns:a16="http://schemas.microsoft.com/office/drawing/2014/main" id="{771B4096-71AB-4EF7-A272-ABB9510EE6BC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9" name="flSlideMaster.BlankFooter">
            <a:extLst>
              <a:ext uri="{FF2B5EF4-FFF2-40B4-BE49-F238E27FC236}">
                <a16:creationId xmlns:a16="http://schemas.microsoft.com/office/drawing/2014/main" id="{D52D3DDC-0DFA-4CB4-8E1E-222F5D5C88CB}"/>
              </a:ext>
            </a:extLst>
          </p:cNvPr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42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EE5CE-B7D5-AC95-04D4-E505F084D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8B835-EFDD-F3BD-475E-579057341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D49D4-A1EE-57FC-451D-3D08B4C04B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463F4-9E96-E3F3-78D1-DB577FCF8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0000" y="6660000"/>
            <a:ext cx="57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48FC7-787F-2E4F-0D30-48A14FFBB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40000" y="6660000"/>
            <a:ext cx="21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0125-E8DE-6F4B-B3E1-FB49F2FE3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9073B5F-8B46-4AF6-A8CF-2127AEBE837B}"/>
              </a:ext>
            </a:extLst>
          </p:cNvPr>
          <p:cNvSpPr/>
          <p:nvPr userDrawn="1"/>
        </p:nvSpPr>
        <p:spPr>
          <a:xfrm>
            <a:off x="0" y="6240940"/>
            <a:ext cx="12192000" cy="6170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dirty="0">
              <a:latin typeface="Avenir Next LT Pro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737C25-F3E6-4402-903B-589ED82B6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190195"/>
            <a:ext cx="11522075" cy="104168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2B5C8-BD57-4FE7-A39A-1055D6FD8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1368403"/>
            <a:ext cx="11522075" cy="4808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6A54A-537F-498E-A431-AFCC5F7EDB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90380" y="6369144"/>
            <a:ext cx="1331367" cy="365125"/>
          </a:xfrm>
          <a:prstGeom prst="rect">
            <a:avLst/>
          </a:prstGeom>
        </p:spPr>
        <p:txBody>
          <a:bodyPr vert="horz" lIns="0" tIns="0" rIns="0" bIns="0" rtlCol="0" anchor="ctr" anchorCtr="1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venir Next LT Pro" panose="020B0504020202020204" pitchFamily="34" charset="0"/>
              </a:defRPr>
            </a:lvl1pPr>
          </a:lstStyle>
          <a:p>
            <a:r>
              <a:rPr lang="en-US"/>
              <a:t>19 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AE8A5-133A-4847-B951-170B3C25D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9303" y="6369144"/>
            <a:ext cx="8171078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venir Next LT Pro" panose="020B0504020202020204" pitchFamily="34" charset="0"/>
              </a:defRPr>
            </a:lvl1pPr>
          </a:lstStyle>
          <a:p>
            <a:r>
              <a:rPr lang="en-GB"/>
              <a:t>CEOI Emerging Technology Challenge Workshop 2024 | Introduction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54EA2-9F90-43DB-8A85-F017FAF91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3815" y="6369144"/>
            <a:ext cx="475487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600" b="1">
                <a:solidFill>
                  <a:schemeClr val="bg1"/>
                </a:solidFill>
                <a:latin typeface="Avenir Next LT Pro" panose="020B0504020202020204" pitchFamily="34" charset="0"/>
              </a:defRPr>
            </a:lvl1pPr>
          </a:lstStyle>
          <a:p>
            <a:fld id="{AEFA905D-538B-41C6-992E-17917EE367F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24602F-058A-4472-8AA0-B8D2A480841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21747" y="6245411"/>
            <a:ext cx="1697126" cy="6125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82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C00000"/>
          </a:solidFill>
          <a:latin typeface="Avenir Next LT Pro" panose="020B05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C0000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1">
          <p15:clr>
            <a:srgbClr val="F26B43"/>
          </p15:clr>
        </p15:guide>
        <p15:guide id="2" pos="746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2800" b="1" dirty="0">
                <a:ea typeface="ＭＳ Ｐゴシック" pitchFamily="34" charset="-128"/>
              </a:rPr>
              <a:t>Emerging Technology Challenge Workshop 2024</a:t>
            </a:r>
            <a:br>
              <a:rPr lang="en-GB" altLang="en-US" sz="2800" b="1" dirty="0">
                <a:ea typeface="ＭＳ Ｐゴシック" pitchFamily="34" charset="-128"/>
              </a:rPr>
            </a:br>
            <a:br>
              <a:rPr lang="en-GB" altLang="en-US" sz="2800" b="1" dirty="0">
                <a:ea typeface="ＭＳ Ｐゴシック" pitchFamily="34" charset="-128"/>
              </a:rPr>
            </a:br>
            <a:r>
              <a:rPr lang="en-GB" altLang="en-US" sz="2800" b="1" dirty="0">
                <a:ea typeface="ＭＳ Ｐゴシック" pitchFamily="34" charset="-128"/>
              </a:rPr>
              <a:t>INTRODUCTION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E052F54D-1BEE-47CA-9430-8201E28707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19-20 March 2024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000250" y="4945064"/>
            <a:ext cx="777240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2000">
              <a:solidFill>
                <a:srgbClr val="000099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B09F8B-8EE4-4FBE-BA48-2AE86AA375C1}"/>
              </a:ext>
            </a:extLst>
          </p:cNvPr>
          <p:cNvSpPr/>
          <p:nvPr/>
        </p:nvSpPr>
        <p:spPr>
          <a:xfrm>
            <a:off x="7531454" y="2744913"/>
            <a:ext cx="39446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600" b="1" dirty="0">
                <a:ln/>
                <a:solidFill>
                  <a:schemeClr val="accent4"/>
                </a:solidFill>
              </a:rPr>
              <a:t>Welcome 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1E79-A443-48B9-B883-474B92BD3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[Document Control]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7B08C83-926A-4DD1-A295-5F703F56A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235720"/>
              </p:ext>
            </p:extLst>
          </p:nvPr>
        </p:nvGraphicFramePr>
        <p:xfrm>
          <a:off x="355600" y="1627716"/>
          <a:ext cx="1150784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150">
                  <a:extLst>
                    <a:ext uri="{9D8B030D-6E8A-4147-A177-3AD203B41FA5}">
                      <a16:colId xmlns:a16="http://schemas.microsoft.com/office/drawing/2014/main" val="975125357"/>
                    </a:ext>
                  </a:extLst>
                </a:gridCol>
                <a:gridCol w="7556500">
                  <a:extLst>
                    <a:ext uri="{9D8B030D-6E8A-4147-A177-3AD203B41FA5}">
                      <a16:colId xmlns:a16="http://schemas.microsoft.com/office/drawing/2014/main" val="4214168395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542264817"/>
                    </a:ext>
                  </a:extLst>
                </a:gridCol>
                <a:gridCol w="1455798">
                  <a:extLst>
                    <a:ext uri="{9D8B030D-6E8A-4147-A177-3AD203B41FA5}">
                      <a16:colId xmlns:a16="http://schemas.microsoft.com/office/drawing/2014/main" val="2967929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Author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000058"/>
                  </a:ext>
                </a:extLst>
              </a:tr>
              <a:tr h="119804">
                <a:tc>
                  <a:txBody>
                    <a:bodyPr/>
                    <a:lstStyle/>
                    <a:p>
                      <a:r>
                        <a:rPr lang="en-GB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Based on previous CEOI KO 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18/03/2024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646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70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201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AA22F-5349-4405-B850-97E40F4DA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44321-1DB3-409D-8F31-4BD22F636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443F1-9935-44AB-9C02-130068FB9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6C0125-E8DE-6F4B-B3E1-FB49F2FE3E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1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035B8DB-FA13-4658-9A02-58B79704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Housekeeping at The </a:t>
            </a:r>
            <a:r>
              <a:rPr lang="en-GB" dirty="0" err="1"/>
              <a:t>Cosener’s</a:t>
            </a:r>
            <a:r>
              <a:rPr lang="en-GB" dirty="0"/>
              <a:t> House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E9B76-F258-4AA2-A0A9-2450E6A8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E1CF3-24CF-48FF-8EBD-7DE11BE94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4DA59-78B0-406A-8D6C-CA0B5A719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6C0125-E8DE-6F4B-B3E1-FB49F2FE3EAD}" type="slidenum">
              <a:rPr lang="en-US" smtClean="0"/>
              <a:t>2</a:t>
            </a:fld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92F4B9A-908E-453A-9D67-244A801E151C}"/>
              </a:ext>
            </a:extLst>
          </p:cNvPr>
          <p:cNvSpPr/>
          <p:nvPr/>
        </p:nvSpPr>
        <p:spPr>
          <a:xfrm>
            <a:off x="2007939" y="2087203"/>
            <a:ext cx="5759999" cy="79145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/>
              <a:t>Make your way out of the nearest fire exit…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D6FC573-616A-481C-8105-1B93BC3255B8}"/>
              </a:ext>
            </a:extLst>
          </p:cNvPr>
          <p:cNvSpPr/>
          <p:nvPr/>
        </p:nvSpPr>
        <p:spPr>
          <a:xfrm>
            <a:off x="2007939" y="3016134"/>
            <a:ext cx="5807366" cy="79145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/>
              <a:t>…to the fire assembly point at the far end of the lawn behind the main house.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432C503-C54A-470E-A35F-DCC764A90E9E}"/>
              </a:ext>
            </a:extLst>
          </p:cNvPr>
          <p:cNvSpPr/>
          <p:nvPr/>
        </p:nvSpPr>
        <p:spPr>
          <a:xfrm>
            <a:off x="772640" y="1147522"/>
            <a:ext cx="7327214" cy="791454"/>
          </a:xfrm>
          <a:prstGeom prst="round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dirty="0"/>
              <a:t>If you hear the fire alarm…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375E31F-CFF4-489A-AC34-E39E29459E30}"/>
              </a:ext>
            </a:extLst>
          </p:cNvPr>
          <p:cNvSpPr/>
          <p:nvPr/>
        </p:nvSpPr>
        <p:spPr>
          <a:xfrm>
            <a:off x="772639" y="4280928"/>
            <a:ext cx="9786209" cy="1068591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/>
              <a:t>First Aid		Dial 2000 on the phone provided</a:t>
            </a:r>
          </a:p>
          <a:p>
            <a:r>
              <a:rPr lang="en-GB" sz="3600" dirty="0"/>
              <a:t>			or call 0123 55 231 98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4524827-2670-4044-B520-8D146FD20FE8}"/>
              </a:ext>
            </a:extLst>
          </p:cNvPr>
          <p:cNvSpPr/>
          <p:nvPr/>
        </p:nvSpPr>
        <p:spPr>
          <a:xfrm>
            <a:off x="2007939" y="5551005"/>
            <a:ext cx="6452320" cy="791454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/>
              <a:t>Your nearest First Aid box is located in Reception</a:t>
            </a:r>
          </a:p>
        </p:txBody>
      </p:sp>
      <p:pic>
        <p:nvPicPr>
          <p:cNvPr id="19" name="Graphic 18" descr="Walk with solid fill">
            <a:extLst>
              <a:ext uri="{FF2B5EF4-FFF2-40B4-BE49-F238E27FC236}">
                <a16:creationId xmlns:a16="http://schemas.microsoft.com/office/drawing/2014/main" id="{2BB5FDD8-BF89-4FBD-9916-C7ADCFA22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02931" y="2326045"/>
            <a:ext cx="1288803" cy="1288803"/>
          </a:xfrm>
          <a:prstGeom prst="rect">
            <a:avLst/>
          </a:prstGeom>
        </p:spPr>
      </p:pic>
      <p:pic>
        <p:nvPicPr>
          <p:cNvPr id="21" name="Graphic 20" descr="Medical with solid fill">
            <a:extLst>
              <a:ext uri="{FF2B5EF4-FFF2-40B4-BE49-F238E27FC236}">
                <a16:creationId xmlns:a16="http://schemas.microsoft.com/office/drawing/2014/main" id="{CBBAA582-8916-423D-9286-0A48A940B1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2044" y="5489532"/>
            <a:ext cx="914400" cy="914400"/>
          </a:xfrm>
          <a:prstGeom prst="rect">
            <a:avLst/>
          </a:prstGeom>
        </p:spPr>
      </p:pic>
      <p:pic>
        <p:nvPicPr>
          <p:cNvPr id="13" name="Graphic 12" descr="Walk with solid fill">
            <a:extLst>
              <a:ext uri="{FF2B5EF4-FFF2-40B4-BE49-F238E27FC236}">
                <a16:creationId xmlns:a16="http://schemas.microsoft.com/office/drawing/2014/main" id="{27B20EFC-3F61-4744-B775-B072C7AB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18684" y="2355476"/>
            <a:ext cx="1288803" cy="1288803"/>
          </a:xfrm>
          <a:prstGeom prst="rect">
            <a:avLst/>
          </a:prstGeom>
        </p:spPr>
      </p:pic>
      <p:pic>
        <p:nvPicPr>
          <p:cNvPr id="20" name="Graphic 19" descr="Walk with solid fill">
            <a:extLst>
              <a:ext uri="{FF2B5EF4-FFF2-40B4-BE49-F238E27FC236}">
                <a16:creationId xmlns:a16="http://schemas.microsoft.com/office/drawing/2014/main" id="{1AA010F3-0D55-4E89-8E32-8A5A518E5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2813" y="2371732"/>
            <a:ext cx="1288803" cy="128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74FA625-20E0-4800-9563-70020545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CEOI Objectives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EEE63C-3E84-4B50-A004-02EC1958D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48881" y="1587843"/>
            <a:ext cx="7160740" cy="49028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600" dirty="0"/>
              <a:t>The CEOI seeks to: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600" dirty="0"/>
              <a:t>Stimulate the development of satellite Earth Observation instrumentation in the UK;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600" dirty="0"/>
              <a:t>Strengthening the national EO sector;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600" dirty="0"/>
              <a:t>Helping UK businesses win global market opportunities.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GB" sz="2600" dirty="0"/>
              <a:t>Established in 2007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GB" sz="2600" dirty="0"/>
              <a:t>Q1 2023: the original consortium of the CEOI was awarded the (current) phase of the UKSA Earth Observation Technology Programme, running to March 2025.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B72A1-583D-4271-AE63-2ED6B266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9F31A-F38D-42D8-85DD-BF06A11B5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7AE05-B4EF-458E-94AA-BFA93E344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6C0125-E8DE-6F4B-B3E1-FB49F2FE3EAD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C274DBE-0FCF-4324-932E-A86BD94EEE69}"/>
              </a:ext>
            </a:extLst>
          </p:cNvPr>
          <p:cNvSpPr/>
          <p:nvPr/>
        </p:nvSpPr>
        <p:spPr>
          <a:xfrm>
            <a:off x="358344" y="1720937"/>
            <a:ext cx="4343402" cy="4769708"/>
          </a:xfrm>
          <a:prstGeom prst="roundRect">
            <a:avLst/>
          </a:prstGeom>
          <a:solidFill>
            <a:srgbClr val="1E14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delivers the UKSA’s </a:t>
            </a:r>
            <a:br>
              <a:rPr lang="en-GB" sz="4000" dirty="0"/>
            </a:br>
            <a:r>
              <a:rPr lang="en-GB" sz="4000" dirty="0"/>
              <a:t>Earth Observation Technology Development Programme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4B12CF1-561B-4E83-9679-D3D713AF326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409" y="1244007"/>
            <a:ext cx="2938272" cy="9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9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635BD-DFC9-4F11-8682-899C82F3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do…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F06AA-B7F4-48A4-A3E4-9C725E63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E61B3-7532-4B10-B0B5-1D5572A13A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99F3F-6EBC-481E-8851-E0C6CEAA6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6C0125-E8DE-6F4B-B3E1-FB49F2FE3EAD}" type="slidenum">
              <a:rPr lang="en-US" smtClean="0"/>
              <a:t>4</a:t>
            </a:fld>
            <a:endParaRPr lang="en-US"/>
          </a:p>
        </p:txBody>
      </p:sp>
      <p:sp>
        <p:nvSpPr>
          <p:cNvPr id="9" name="Partial Circle 8">
            <a:extLst>
              <a:ext uri="{FF2B5EF4-FFF2-40B4-BE49-F238E27FC236}">
                <a16:creationId xmlns:a16="http://schemas.microsoft.com/office/drawing/2014/main" id="{A9722603-BFAD-401B-A695-F5FDBF85FF63}"/>
              </a:ext>
            </a:extLst>
          </p:cNvPr>
          <p:cNvSpPr/>
          <p:nvPr/>
        </p:nvSpPr>
        <p:spPr>
          <a:xfrm rot="3079473">
            <a:off x="4566000" y="2477593"/>
            <a:ext cx="3060000" cy="3060000"/>
          </a:xfrm>
          <a:prstGeom prst="pie">
            <a:avLst>
              <a:gd name="adj1" fmla="val 20841050"/>
              <a:gd name="adj2" fmla="val 16200000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Partial Circle 9">
            <a:extLst>
              <a:ext uri="{FF2B5EF4-FFF2-40B4-BE49-F238E27FC236}">
                <a16:creationId xmlns:a16="http://schemas.microsoft.com/office/drawing/2014/main" id="{810E6922-C889-4EC5-97E2-E0DD14834576}"/>
              </a:ext>
            </a:extLst>
          </p:cNvPr>
          <p:cNvSpPr/>
          <p:nvPr/>
        </p:nvSpPr>
        <p:spPr>
          <a:xfrm rot="3107088">
            <a:off x="4745971" y="2545539"/>
            <a:ext cx="2880000" cy="2880000"/>
          </a:xfrm>
          <a:prstGeom prst="pie">
            <a:avLst>
              <a:gd name="adj1" fmla="val 16209294"/>
              <a:gd name="adj2" fmla="val 19433563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Partial Circle 10">
            <a:extLst>
              <a:ext uri="{FF2B5EF4-FFF2-40B4-BE49-F238E27FC236}">
                <a16:creationId xmlns:a16="http://schemas.microsoft.com/office/drawing/2014/main" id="{163BA334-5293-4456-AAB6-A4FC886ACB1E}"/>
              </a:ext>
            </a:extLst>
          </p:cNvPr>
          <p:cNvSpPr/>
          <p:nvPr/>
        </p:nvSpPr>
        <p:spPr>
          <a:xfrm rot="3062606">
            <a:off x="4735517" y="2587612"/>
            <a:ext cx="2880000" cy="2880000"/>
          </a:xfrm>
          <a:prstGeom prst="pie">
            <a:avLst>
              <a:gd name="adj1" fmla="val 19464668"/>
              <a:gd name="adj2" fmla="val 20782199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FBB83F1-EB86-4A25-A3B4-C7D583A1736A}"/>
              </a:ext>
            </a:extLst>
          </p:cNvPr>
          <p:cNvSpPr/>
          <p:nvPr/>
        </p:nvSpPr>
        <p:spPr>
          <a:xfrm>
            <a:off x="100095" y="1655805"/>
            <a:ext cx="4360694" cy="4565822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sz="3200" dirty="0"/>
              <a:t>1. Distribute </a:t>
            </a:r>
          </a:p>
          <a:p>
            <a:pPr algn="ctr"/>
            <a:r>
              <a:rPr lang="en-GB" sz="3200" b="1" dirty="0"/>
              <a:t>grant funding </a:t>
            </a:r>
            <a:br>
              <a:rPr lang="en-GB" sz="3200" b="1" dirty="0"/>
            </a:br>
            <a:r>
              <a:rPr lang="en-GB" sz="3200" dirty="0"/>
              <a:t>to UK industry, research organisations &amp; academia </a:t>
            </a:r>
            <a:br>
              <a:rPr lang="en-GB" sz="3200" dirty="0"/>
            </a:br>
            <a:r>
              <a:rPr lang="en-GB" sz="3200" dirty="0"/>
              <a:t>for the </a:t>
            </a:r>
            <a:r>
              <a:rPr lang="en-GB" sz="3200" b="1" dirty="0"/>
              <a:t>development of EO instrumentation technology</a:t>
            </a:r>
          </a:p>
          <a:p>
            <a:pPr algn="ctr"/>
            <a:endParaRPr lang="en-GB" sz="20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D3053B0-39EF-47B8-BE53-FC386707B687}"/>
              </a:ext>
            </a:extLst>
          </p:cNvPr>
          <p:cNvSpPr/>
          <p:nvPr/>
        </p:nvSpPr>
        <p:spPr>
          <a:xfrm>
            <a:off x="7761897" y="1287801"/>
            <a:ext cx="4268367" cy="2800570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GB" sz="3200" dirty="0"/>
              <a:t>2. Foster </a:t>
            </a:r>
            <a:br>
              <a:rPr lang="en-GB" sz="3200" dirty="0"/>
            </a:br>
            <a:r>
              <a:rPr lang="en-GB" sz="3200" b="1" dirty="0"/>
              <a:t>knowledge exchange</a:t>
            </a:r>
            <a:r>
              <a:rPr lang="en-GB" sz="3200" dirty="0"/>
              <a:t> within the community, and support </a:t>
            </a:r>
            <a:br>
              <a:rPr lang="en-GB" sz="3200" dirty="0"/>
            </a:br>
            <a:r>
              <a:rPr lang="en-GB" sz="3200" b="1" dirty="0"/>
              <a:t>skills development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6DAC404-F3E0-4DEA-9BDD-CFC259B52172}"/>
              </a:ext>
            </a:extLst>
          </p:cNvPr>
          <p:cNvSpPr/>
          <p:nvPr/>
        </p:nvSpPr>
        <p:spPr>
          <a:xfrm>
            <a:off x="7197811" y="5153941"/>
            <a:ext cx="4832453" cy="1355633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GB" sz="3200" dirty="0"/>
              <a:t>3. Support </a:t>
            </a:r>
            <a:br>
              <a:rPr lang="en-GB" sz="3200" dirty="0"/>
            </a:br>
            <a:r>
              <a:rPr lang="en-GB" sz="3200" b="1" dirty="0"/>
              <a:t>UK Business Development</a:t>
            </a:r>
          </a:p>
          <a:p>
            <a:pPr algn="ctr"/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59240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63321-121E-421E-A2A1-2658D5818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BC68-4344-47C8-B3C8-B2722950C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130" y="1391194"/>
            <a:ext cx="4413127" cy="478576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Delivered by a consortium of academic and industrial partners: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 lvl="1">
              <a:lnSpc>
                <a:spcPct val="120000"/>
              </a:lnSpc>
            </a:pPr>
            <a:r>
              <a:rPr lang="en-GB" dirty="0"/>
              <a:t>Chris </a:t>
            </a:r>
            <a:r>
              <a:rPr lang="en-GB" dirty="0" err="1"/>
              <a:t>Brownsword</a:t>
            </a:r>
            <a:endParaRPr lang="en-GB" dirty="0"/>
          </a:p>
          <a:p>
            <a:pPr lvl="1">
              <a:lnSpc>
                <a:spcPct val="120000"/>
              </a:lnSpc>
            </a:pPr>
            <a:endParaRPr lang="en-GB" dirty="0"/>
          </a:p>
          <a:p>
            <a:pPr lvl="1">
              <a:lnSpc>
                <a:spcPct val="120000"/>
              </a:lnSpc>
            </a:pPr>
            <a:r>
              <a:rPr lang="en-GB" dirty="0"/>
              <a:t>Dr Nicolas Leveque</a:t>
            </a:r>
          </a:p>
          <a:p>
            <a:pPr lvl="1">
              <a:lnSpc>
                <a:spcPct val="120000"/>
              </a:lnSpc>
            </a:pPr>
            <a:endParaRPr lang="en-GB" dirty="0"/>
          </a:p>
          <a:p>
            <a:pPr lvl="1">
              <a:lnSpc>
                <a:spcPct val="120000"/>
              </a:lnSpc>
            </a:pPr>
            <a:r>
              <a:rPr lang="en-GB" dirty="0"/>
              <a:t>Dr Kevin Smith and </a:t>
            </a:r>
            <a:br>
              <a:rPr lang="en-GB" dirty="0"/>
            </a:br>
            <a:r>
              <a:rPr lang="en-GB" dirty="0"/>
              <a:t>Dr Jane Hurley, </a:t>
            </a:r>
            <a:br>
              <a:rPr lang="en-GB" dirty="0"/>
            </a:br>
            <a:r>
              <a:rPr lang="en-GB" dirty="0"/>
              <a:t>with support from Dr Rob Scott</a:t>
            </a:r>
          </a:p>
          <a:p>
            <a:pPr lvl="1">
              <a:lnSpc>
                <a:spcPct val="120000"/>
              </a:lnSpc>
            </a:pPr>
            <a:endParaRPr lang="en-GB" dirty="0"/>
          </a:p>
          <a:p>
            <a:pPr lvl="1">
              <a:lnSpc>
                <a:spcPct val="120000"/>
              </a:lnSpc>
            </a:pPr>
            <a:r>
              <a:rPr lang="en-GB" dirty="0"/>
              <a:t>Dr Joshua </a:t>
            </a:r>
            <a:r>
              <a:rPr lang="en-GB" dirty="0" err="1"/>
              <a:t>Vande</a:t>
            </a:r>
            <a:r>
              <a:rPr lang="en-GB" dirty="0"/>
              <a:t> Hey, </a:t>
            </a:r>
            <a:br>
              <a:rPr lang="en-GB" dirty="0"/>
            </a:br>
            <a:r>
              <a:rPr lang="en-GB" dirty="0"/>
              <a:t>Paul </a:t>
            </a:r>
            <a:r>
              <a:rPr lang="en-GB" dirty="0" err="1"/>
              <a:t>Corazzo</a:t>
            </a:r>
            <a:r>
              <a:rPr lang="en-GB" dirty="0"/>
              <a:t> and </a:t>
            </a:r>
            <a:br>
              <a:rPr lang="en-GB" dirty="0"/>
            </a:br>
            <a:r>
              <a:rPr lang="en-GB" dirty="0"/>
              <a:t>Nicola Oldham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6994B-6736-4126-8563-96E54F3C9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95198" y="1391194"/>
            <a:ext cx="4904802" cy="478576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The CEOI team has been expanded to include:</a:t>
            </a:r>
          </a:p>
          <a:p>
            <a:pPr lvl="1">
              <a:lnSpc>
                <a:spcPct val="120000"/>
              </a:lnSpc>
            </a:pPr>
            <a:endParaRPr lang="en-GB" dirty="0"/>
          </a:p>
          <a:p>
            <a:pPr lvl="1">
              <a:lnSpc>
                <a:spcPct val="120000"/>
              </a:lnSpc>
            </a:pPr>
            <a:r>
              <a:rPr lang="en-GB" dirty="0"/>
              <a:t>Amanda Regan (Butterfly Speaking and Coaching), formerly of ESA Future EO Division and </a:t>
            </a:r>
            <a:r>
              <a:rPr lang="en-GB" dirty="0" err="1"/>
              <a:t>InCubed</a:t>
            </a:r>
            <a:r>
              <a:rPr lang="en-GB" dirty="0"/>
              <a:t> Programme.</a:t>
            </a:r>
          </a:p>
          <a:p>
            <a:pPr lvl="1">
              <a:lnSpc>
                <a:spcPct val="120000"/>
              </a:lnSpc>
            </a:pPr>
            <a:endParaRPr lang="en-GB" dirty="0"/>
          </a:p>
          <a:p>
            <a:pPr lvl="1">
              <a:lnSpc>
                <a:spcPct val="120000"/>
              </a:lnSpc>
            </a:pPr>
            <a:r>
              <a:rPr lang="en-GB" dirty="0"/>
              <a:t>Chris Dorn (Inverse Quanta Ltd), </a:t>
            </a:r>
            <a:br>
              <a:rPr lang="en-GB" dirty="0"/>
            </a:br>
            <a:r>
              <a:rPr lang="en-GB" dirty="0"/>
              <a:t>an experienced space project manager, formerly of QinetiQ.</a:t>
            </a:r>
          </a:p>
          <a:p>
            <a:pPr lvl="1">
              <a:lnSpc>
                <a:spcPct val="120000"/>
              </a:lnSpc>
            </a:pPr>
            <a:endParaRPr lang="en-GB" dirty="0"/>
          </a:p>
          <a:p>
            <a:pPr lvl="1">
              <a:lnSpc>
                <a:spcPct val="120000"/>
              </a:lnSpc>
            </a:pPr>
            <a:r>
              <a:rPr lang="en-GB" dirty="0"/>
              <a:t>Will Lecky, a space economist, </a:t>
            </a:r>
            <a:br>
              <a:rPr lang="en-GB" dirty="0"/>
            </a:br>
            <a:r>
              <a:rPr lang="en-GB" dirty="0"/>
              <a:t>co-founder of </a:t>
            </a:r>
            <a:r>
              <a:rPr lang="en-GB" dirty="0" err="1"/>
              <a:t>know.space</a:t>
            </a:r>
            <a:r>
              <a:rPr lang="en-GB" dirty="0"/>
              <a:t> Ltd.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6D0E3-1237-409A-AAA0-FA6E0843D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1149F-7730-4FA5-B383-E654D8CAD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017A9-157D-44A2-8B33-2CD2CAD5C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6C0125-E8DE-6F4B-B3E1-FB49F2FE3EAD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 descr="RAL Space - Sapienza Group">
            <a:extLst>
              <a:ext uri="{FF2B5EF4-FFF2-40B4-BE49-F238E27FC236}">
                <a16:creationId xmlns:a16="http://schemas.microsoft.com/office/drawing/2014/main" id="{6E559742-B25D-6F8A-7EEA-8B87F55AB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5252" y="3712398"/>
            <a:ext cx="20002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ADB923-0A9C-24DF-8C3C-11ACCE46A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2440" y="2246382"/>
            <a:ext cx="12858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irbus Logo, symbol, meaning, history, PNG, brand">
            <a:extLst>
              <a:ext uri="{FF2B5EF4-FFF2-40B4-BE49-F238E27FC236}">
                <a16:creationId xmlns:a16="http://schemas.microsoft.com/office/drawing/2014/main" id="{421163D3-AE17-3F25-E870-9B74530D9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3857" y="2925098"/>
            <a:ext cx="1463040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ESA - University of Leicester logo">
            <a:extLst>
              <a:ext uri="{FF2B5EF4-FFF2-40B4-BE49-F238E27FC236}">
                <a16:creationId xmlns:a16="http://schemas.microsoft.com/office/drawing/2014/main" id="{CC80DA4B-6EDE-2A99-A3C7-68BE59FF9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6677" y="5146610"/>
            <a:ext cx="20574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50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0BF27-05E3-40B0-A951-8A0532519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Programme activities to date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DBC68-C7CA-4702-AEBB-4C9C9812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661A8-F6EB-4AB3-A78B-A4112DE42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A01E7-B51D-4513-A417-7CAE00C75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6C0125-E8DE-6F4B-B3E1-FB49F2FE3EAD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08DAC379-FFA1-4897-8AF6-7532092E6C6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8754713"/>
              </p:ext>
            </p:extLst>
          </p:nvPr>
        </p:nvGraphicFramePr>
        <p:xfrm>
          <a:off x="1019433" y="1315995"/>
          <a:ext cx="10334368" cy="5165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63890E2-96C5-4A4F-914C-2B499378425E}"/>
              </a:ext>
            </a:extLst>
          </p:cNvPr>
          <p:cNvSpPr txBox="1"/>
          <p:nvPr/>
        </p:nvSpPr>
        <p:spPr>
          <a:xfrm>
            <a:off x="1037969" y="1767018"/>
            <a:ext cx="93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£2.48M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0ECA60-FD8A-4581-A9AA-2D2411F31FE2}"/>
              </a:ext>
            </a:extLst>
          </p:cNvPr>
          <p:cNvSpPr txBox="1"/>
          <p:nvPr/>
        </p:nvSpPr>
        <p:spPr>
          <a:xfrm>
            <a:off x="1504437" y="2749654"/>
            <a:ext cx="93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£0.55M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65F541-3129-4AC2-8A92-633652E63CBD}"/>
              </a:ext>
            </a:extLst>
          </p:cNvPr>
          <p:cNvSpPr txBox="1"/>
          <p:nvPr/>
        </p:nvSpPr>
        <p:spPr>
          <a:xfrm>
            <a:off x="1638536" y="3707712"/>
            <a:ext cx="93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£0.18M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D379C4-0CE3-4727-BB42-51D0980F5F22}"/>
              </a:ext>
            </a:extLst>
          </p:cNvPr>
          <p:cNvSpPr txBox="1"/>
          <p:nvPr/>
        </p:nvSpPr>
        <p:spPr>
          <a:xfrm>
            <a:off x="1044147" y="5661092"/>
            <a:ext cx="93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£9.0M</a:t>
            </a:r>
          </a:p>
        </p:txBody>
      </p:sp>
    </p:spTree>
    <p:extLst>
      <p:ext uri="{BB962C8B-B14F-4D97-AF65-F5344CB8AC3E}">
        <p14:creationId xmlns:p14="http://schemas.microsoft.com/office/powerpoint/2010/main" val="172814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89BD2-24EA-4759-8558-BA35B15E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Coming up this year…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A6035-0F44-4BD1-9A27-F60BF9904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794" y="1384667"/>
            <a:ext cx="5269955" cy="47457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b="1" dirty="0"/>
              <a:t>Knowledge Exchange Workshops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Specific to technologies </a:t>
            </a:r>
            <a:br>
              <a:rPr lang="en-GB" sz="2000" dirty="0"/>
            </a:br>
            <a:r>
              <a:rPr lang="en-GB" sz="2000" dirty="0"/>
              <a:t>(Lidar, Radar, Microwave </a:t>
            </a:r>
            <a:br>
              <a:rPr lang="en-GB" sz="2000" dirty="0"/>
            </a:br>
            <a:r>
              <a:rPr lang="en-GB" sz="2000" dirty="0"/>
              <a:t>&amp; THz, advanced optics) </a:t>
            </a:r>
            <a:br>
              <a:rPr lang="en-GB" sz="2000" dirty="0"/>
            </a:br>
            <a:r>
              <a:rPr lang="en-GB" sz="2000" dirty="0"/>
              <a:t>and/or applications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Include the manufacturing </a:t>
            </a:r>
            <a:br>
              <a:rPr lang="en-GB" sz="2000" dirty="0"/>
            </a:br>
            <a:r>
              <a:rPr lang="en-GB" sz="2000" dirty="0"/>
              <a:t>&amp; supply chain.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What are the strengths </a:t>
            </a:r>
            <a:br>
              <a:rPr lang="en-GB" sz="2000" dirty="0"/>
            </a:br>
            <a:r>
              <a:rPr lang="en-GB" sz="2000" dirty="0"/>
              <a:t>&amp; weaknesses in the UK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Network and generate ideas </a:t>
            </a:r>
            <a:br>
              <a:rPr lang="en-GB" sz="2000" dirty="0"/>
            </a:br>
            <a:r>
              <a:rPr lang="en-GB" sz="2000" dirty="0"/>
              <a:t>(and future CEOI projects?)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5E941-319A-48A0-836A-F4E7BFFBE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84571" y="3429001"/>
            <a:ext cx="4678876" cy="284956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b="1" dirty="0"/>
              <a:t>Technology Programme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Another Call is </a:t>
            </a:r>
            <a:r>
              <a:rPr lang="en-GB" sz="2000" u="sng" dirty="0"/>
              <a:t>not</a:t>
            </a:r>
            <a:r>
              <a:rPr lang="en-GB" sz="2000" dirty="0"/>
              <a:t> currently planned for FY2024-25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But a small call for small projects cannot be excluded later this year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Preparations are on-going for </a:t>
            </a:r>
            <a:br>
              <a:rPr lang="en-GB" sz="2000" dirty="0"/>
            </a:br>
            <a:r>
              <a:rPr lang="en-GB" sz="2000" dirty="0"/>
              <a:t>a hypothetical call in the following financial year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7F369-749E-4761-AFEB-DE97CB87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0FD58-D0C4-4C06-9F11-3216B148B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8B06F-E7AC-4C66-BEFD-FD3934469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6C0125-E8DE-6F4B-B3E1-FB49F2FE3EAD}" type="slidenum">
              <a:rPr lang="en-US" smtClean="0"/>
              <a:t>7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2D8C15-F2B7-4218-9A35-4C6E549F0976}"/>
              </a:ext>
            </a:extLst>
          </p:cNvPr>
          <p:cNvGrpSpPr/>
          <p:nvPr/>
        </p:nvGrpSpPr>
        <p:grpSpPr>
          <a:xfrm>
            <a:off x="4492954" y="4471490"/>
            <a:ext cx="2269376" cy="1722412"/>
            <a:chOff x="8669847" y="4473124"/>
            <a:chExt cx="2269376" cy="172241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6B5A7B7-9F91-4ADE-997E-BF18E4D4FC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669848" y="4473124"/>
              <a:ext cx="2269375" cy="149158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968F8DD-A016-4682-9F64-5424E13DD945}"/>
                </a:ext>
              </a:extLst>
            </p:cNvPr>
            <p:cNvSpPr txBox="1"/>
            <p:nvPr/>
          </p:nvSpPr>
          <p:spPr>
            <a:xfrm>
              <a:off x="8669847" y="5964704"/>
              <a:ext cx="226937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</a:rPr>
                <a:t>Credits: UCL-MSSL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D012A9-0C2A-4059-8098-C4B189A155AD}"/>
              </a:ext>
            </a:extLst>
          </p:cNvPr>
          <p:cNvGrpSpPr/>
          <p:nvPr/>
        </p:nvGrpSpPr>
        <p:grpSpPr>
          <a:xfrm>
            <a:off x="4492955" y="1985605"/>
            <a:ext cx="2269375" cy="2069855"/>
            <a:chOff x="4352937" y="3256511"/>
            <a:chExt cx="2111285" cy="192969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C8A0F85-6B29-4131-AB74-9364AF3E80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52937" y="3256511"/>
              <a:ext cx="2111285" cy="1585369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73D075-04C5-4554-909E-2DA3544F2288}"/>
                </a:ext>
              </a:extLst>
            </p:cNvPr>
            <p:cNvSpPr txBox="1"/>
            <p:nvPr/>
          </p:nvSpPr>
          <p:spPr>
            <a:xfrm>
              <a:off x="4352937" y="4841880"/>
              <a:ext cx="2111285" cy="344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</a:rPr>
                <a:t>Credits: Rutherford Appleton Laboratory &amp; University of Leeds</a:t>
              </a:r>
            </a:p>
          </p:txBody>
        </p:sp>
      </p:grp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80DF52A5-7B71-44DE-BB15-A21A6DD88474}"/>
              </a:ext>
            </a:extLst>
          </p:cNvPr>
          <p:cNvSpPr txBox="1">
            <a:spLocks/>
          </p:cNvSpPr>
          <p:nvPr/>
        </p:nvSpPr>
        <p:spPr>
          <a:xfrm>
            <a:off x="7184571" y="1384667"/>
            <a:ext cx="4678876" cy="2044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2000" b="1" dirty="0"/>
              <a:t>Business Plan Workshop(s)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Helping you raise funding to develop your technology and set it on a path to space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000" dirty="0"/>
              <a:t>Online and face-to-face</a:t>
            </a:r>
          </a:p>
        </p:txBody>
      </p:sp>
    </p:spTree>
    <p:extLst>
      <p:ext uri="{BB962C8B-B14F-4D97-AF65-F5344CB8AC3E}">
        <p14:creationId xmlns:p14="http://schemas.microsoft.com/office/powerpoint/2010/main" val="402458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F61C1-519F-49A8-A1B6-7764FD2F6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Emerging Technology Challenge Workshop 2024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58DA5F6-B35A-4F17-9669-9740BA8C466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148970"/>
              </p:ext>
            </p:extLst>
          </p:nvPr>
        </p:nvGraphicFramePr>
        <p:xfrm>
          <a:off x="2292052" y="2546054"/>
          <a:ext cx="9040414" cy="3946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68840-F71D-4CD7-A9F4-D0D48A330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C0588-D303-4731-948B-76ADEB391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DC37D-9D22-4C5E-853D-63BCB600A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6C0125-E8DE-6F4B-B3E1-FB49F2FE3EAD}" type="slidenum">
              <a:rPr lang="en-US" smtClean="0"/>
              <a:t>8</a:t>
            </a:fld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F9F14D7-83AF-4181-BB4E-3D95D4747AE5}"/>
              </a:ext>
            </a:extLst>
          </p:cNvPr>
          <p:cNvSpPr/>
          <p:nvPr/>
        </p:nvSpPr>
        <p:spPr>
          <a:xfrm>
            <a:off x="284205" y="1240729"/>
            <a:ext cx="11415795" cy="11379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0" i="0" dirty="0">
                <a:solidFill>
                  <a:srgbClr val="222222"/>
                </a:solidFill>
                <a:effectLst/>
                <a:latin typeface="Aptos"/>
              </a:rPr>
              <a:t>Objectives: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22222"/>
                </a:solidFill>
                <a:effectLst/>
                <a:latin typeface="Aptos"/>
              </a:rPr>
              <a:t>Look to the technologies that we will be using in the near and mid-term future;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22222"/>
                </a:solidFill>
                <a:effectLst/>
                <a:latin typeface="Aptos"/>
              </a:rPr>
              <a:t>Also look at role of CEOI in a changing landscape</a:t>
            </a:r>
            <a:endParaRPr lang="en-GB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576BAB-578A-48AE-BF45-6C1D6CDE4B2D}"/>
              </a:ext>
            </a:extLst>
          </p:cNvPr>
          <p:cNvSpPr txBox="1"/>
          <p:nvPr/>
        </p:nvSpPr>
        <p:spPr>
          <a:xfrm>
            <a:off x="801293" y="3221059"/>
            <a:ext cx="1195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Tuesday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720FEE-2F94-4EB6-95F0-FFCDA8BAE8D5}"/>
              </a:ext>
            </a:extLst>
          </p:cNvPr>
          <p:cNvSpPr txBox="1"/>
          <p:nvPr/>
        </p:nvSpPr>
        <p:spPr>
          <a:xfrm>
            <a:off x="577770" y="5355952"/>
            <a:ext cx="1642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Wednesday</a:t>
            </a:r>
          </a:p>
        </p:txBody>
      </p:sp>
    </p:spTree>
    <p:extLst>
      <p:ext uri="{BB962C8B-B14F-4D97-AF65-F5344CB8AC3E}">
        <p14:creationId xmlns:p14="http://schemas.microsoft.com/office/powerpoint/2010/main" val="64327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D5A3-E7A2-4946-9B50-D3E22556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 ! Contribute ! Enjoy 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3ED23A-C9C2-4D9D-80DF-AFAFEB918A0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19 March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B5D4FD-E613-490B-87AB-610940ACE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CEOI Emerging Technology Challenge Workshop 2024 | Introduction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845593-7EAB-44D5-BF42-BAF90C414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6C0125-E8DE-6F4B-B3E1-FB49F2FE3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6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know.space">
      <a:dk1>
        <a:srgbClr val="000000"/>
      </a:dk1>
      <a:lt1>
        <a:srgbClr val="FFFFFF"/>
      </a:lt1>
      <a:dk2>
        <a:srgbClr val="7F7F7F"/>
      </a:dk2>
      <a:lt2>
        <a:srgbClr val="F2F2F2"/>
      </a:lt2>
      <a:accent1>
        <a:srgbClr val="000000"/>
      </a:accent1>
      <a:accent2>
        <a:srgbClr val="7F7F7F"/>
      </a:accent2>
      <a:accent3>
        <a:srgbClr val="BFBFBF"/>
      </a:accent3>
      <a:accent4>
        <a:srgbClr val="FFC000"/>
      </a:accent4>
      <a:accent5>
        <a:srgbClr val="ED7D31"/>
      </a:accent5>
      <a:accent6>
        <a:srgbClr val="C00000"/>
      </a:accent6>
      <a:hlink>
        <a:srgbClr val="C00000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.space template SLIDES" id="{C18D94E1-8613-469C-9CCC-CC0CC651A72C}" vid="{71830923-54B0-43DE-A731-A524BAF77C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Macintosh PowerPoint</Application>
  <PresentationFormat>Widescreen</PresentationFormat>
  <Paragraphs>120</Paragraphs>
  <Slides>10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Aptos</vt:lpstr>
      <vt:lpstr>Arial</vt:lpstr>
      <vt:lpstr>Avenir Next LT Pro</vt:lpstr>
      <vt:lpstr>Calibri</vt:lpstr>
      <vt:lpstr>Office Theme</vt:lpstr>
      <vt:lpstr>Custom Design</vt:lpstr>
      <vt:lpstr>Emerging Technology Challenge Workshop 2024  INTRODUCTION</vt:lpstr>
      <vt:lpstr>Housekeeping at The Cosener’s House</vt:lpstr>
      <vt:lpstr>CEOI Objectives</vt:lpstr>
      <vt:lpstr>What we do…</vt:lpstr>
      <vt:lpstr>Who we are</vt:lpstr>
      <vt:lpstr>Programme activities to date</vt:lpstr>
      <vt:lpstr>Coming up this year…</vt:lpstr>
      <vt:lpstr>Emerging Technology Challenge Workshop 2024</vt:lpstr>
      <vt:lpstr>Discuss ! Contribute ! Enjoy !</vt:lpstr>
      <vt:lpstr>[Document Control]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nicolas.leveque@airbus.com</dc:creator>
  <cp:keywords>CEOI, projects, Kick-Off, KO</cp:keywords>
  <cp:lastModifiedBy>Rob Scott</cp:lastModifiedBy>
  <cp:revision>139</cp:revision>
  <dcterms:created xsi:type="dcterms:W3CDTF">2023-11-16T12:35:58Z</dcterms:created>
  <dcterms:modified xsi:type="dcterms:W3CDTF">2024-04-12T08:47:56Z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a3c94721-0fef-4c14-93f2-0b3feb1a7881</vt:lpwstr>
  </property>
  <property fmtid="{D5CDD505-2E9C-101B-9397-08002B2CF9AE}" pid="3" name="LABEL">
    <vt:lpwstr>S</vt:lpwstr>
  </property>
  <property fmtid="{D5CDD505-2E9C-101B-9397-08002B2CF9AE}" pid="4" name="L1">
    <vt:lpwstr>C-ALL</vt:lpwstr>
  </property>
  <property fmtid="{D5CDD505-2E9C-101B-9397-08002B2CF9AE}" pid="5" name="L2">
    <vt:lpwstr>C-CS</vt:lpwstr>
  </property>
  <property fmtid="{D5CDD505-2E9C-101B-9397-08002B2CF9AE}" pid="6" name="L3">
    <vt:lpwstr>C-AD-AMB</vt:lpwstr>
  </property>
  <property fmtid="{D5CDD505-2E9C-101B-9397-08002B2CF9AE}" pid="7" name="CCAV">
    <vt:lpwstr/>
  </property>
  <property fmtid="{D5CDD505-2E9C-101B-9397-08002B2CF9AE}" pid="8" name="Visual">
    <vt:lpwstr>0</vt:lpwstr>
  </property>
</Properties>
</file>