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68" r:id="rId3"/>
    <p:sldId id="267" r:id="rId4"/>
    <p:sldId id="260" r:id="rId5"/>
    <p:sldId id="257" r:id="rId6"/>
    <p:sldId id="258" r:id="rId7"/>
    <p:sldId id="270" r:id="rId8"/>
    <p:sldId id="265" r:id="rId9"/>
    <p:sldId id="263" r:id="rId10"/>
    <p:sldId id="262" r:id="rId11"/>
    <p:sldId id="269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3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D7AA97-C048-4B3B-8351-83A328E1D59E}" type="datetimeFigureOut">
              <a:rPr lang="en-GB" smtClean="0"/>
              <a:t>12/04/2024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782CA-141F-47F6-BFEA-5DBD88E9F03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4541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537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111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402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18378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50489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BF7CE-C14E-4A45-8B6D-F56D737492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5412AB-853D-884B-8861-BE417F729F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A16E1F-610F-7C47-A898-7F0FAAE21726}" type="datetimeFigureOut">
              <a:rPr lang="en-US" smtClean="0"/>
              <a:t>4/12/24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DC80FC-96F7-AA4B-9201-8AB7524D3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DE3250-D7D5-6347-B233-C2D325987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AAF0C-6A25-F547-9FFE-06C110741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9972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lus 1 Content with STFC UKRI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6641"/>
            <a:ext cx="10515600" cy="508815"/>
          </a:xfrm>
          <a:prstGeom prst="rect">
            <a:avLst/>
          </a:prstGeom>
        </p:spPr>
        <p:txBody>
          <a:bodyPr/>
          <a:lstStyle>
            <a:lvl1pPr>
              <a:defRPr sz="3000" b="1">
                <a:solidFill>
                  <a:srgbClr val="031E4A"/>
                </a:solidFill>
                <a:latin typeface="Corisande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4239" y="984738"/>
            <a:ext cx="10515600" cy="5197596"/>
          </a:xfrm>
          <a:prstGeom prst="rect">
            <a:avLst/>
          </a:prstGeom>
        </p:spPr>
        <p:txBody>
          <a:bodyPr/>
          <a:lstStyle>
            <a:lvl1pPr marL="228600" indent="-228600">
              <a:buClr>
                <a:schemeClr val="bg1">
                  <a:lumMod val="65000"/>
                </a:schemeClr>
              </a:buClr>
              <a:buFontTx/>
              <a:buBlip>
                <a:blip r:embed="rId2"/>
              </a:buBlip>
              <a:defRPr sz="2000">
                <a:solidFill>
                  <a:srgbClr val="031E4A"/>
                </a:solidFill>
                <a:latin typeface="Corisande" pitchFamily="2" charset="0"/>
              </a:defRPr>
            </a:lvl1pPr>
            <a:lvl2pPr marL="685800" indent="-228600">
              <a:buClr>
                <a:schemeClr val="bg1">
                  <a:lumMod val="65000"/>
                </a:schemeClr>
              </a:buClr>
              <a:buFontTx/>
              <a:buBlip>
                <a:blip r:embed="rId2"/>
              </a:buBlip>
              <a:defRPr sz="1600" baseline="0">
                <a:solidFill>
                  <a:srgbClr val="75787B"/>
                </a:solidFill>
                <a:latin typeface="Corisande" pitchFamily="2" charset="0"/>
              </a:defRPr>
            </a:lvl2pPr>
            <a:lvl3pPr marL="1143000" indent="-228600">
              <a:buClr>
                <a:schemeClr val="bg1">
                  <a:lumMod val="65000"/>
                </a:schemeClr>
              </a:buClr>
              <a:buFontTx/>
              <a:buBlip>
                <a:blip r:embed="rId2"/>
              </a:buBlip>
              <a:defRPr sz="1600" baseline="0">
                <a:solidFill>
                  <a:srgbClr val="75787B"/>
                </a:solidFill>
                <a:latin typeface="Corisande" pitchFamily="2" charset="0"/>
              </a:defRPr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67C3DD9-7816-9547-8C5B-6F25F522B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75787B"/>
                </a:solidFill>
                <a:latin typeface="Corisande" pitchFamily="2" charset="0"/>
              </a:defRPr>
            </a:lvl1pPr>
          </a:lstStyle>
          <a:p>
            <a:fld id="{05B65920-A1E2-4FCA-8419-28B6B2D24201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683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bg>
      <p:bgPr>
        <a:solidFill>
          <a:srgbClr val="FFFFFF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25;p20">
            <a:extLst>
              <a:ext uri="{FF2B5EF4-FFF2-40B4-BE49-F238E27FC236}">
                <a16:creationId xmlns:a16="http://schemas.microsoft.com/office/drawing/2014/main" id="{3FECAAEB-4F43-E658-58E3-87EB8BFB095C}"/>
              </a:ext>
            </a:extLst>
          </p:cNvPr>
          <p:cNvPicPr preferRelativeResize="0"/>
          <p:nvPr userDrawn="1"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96581" y="3297382"/>
            <a:ext cx="2660074" cy="35606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15;p19">
            <a:extLst>
              <a:ext uri="{FF2B5EF4-FFF2-40B4-BE49-F238E27FC236}">
                <a16:creationId xmlns:a16="http://schemas.microsoft.com/office/drawing/2014/main" id="{947B866A-4E41-58E0-ECF3-338337089A73}"/>
              </a:ext>
            </a:extLst>
          </p:cNvPr>
          <p:cNvPicPr preferRelativeResize="0"/>
          <p:nvPr userDrawn="1"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596581" y="1"/>
            <a:ext cx="2660074" cy="32973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42;p8">
            <a:extLst>
              <a:ext uri="{FF2B5EF4-FFF2-40B4-BE49-F238E27FC236}">
                <a16:creationId xmlns:a16="http://schemas.microsoft.com/office/drawing/2014/main" id="{9067D366-F787-DF90-4422-61D1FEBD18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25455" y="1212882"/>
            <a:ext cx="9022240" cy="4509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▪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▪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" name="Google Shape;41;p8">
            <a:extLst>
              <a:ext uri="{FF2B5EF4-FFF2-40B4-BE49-F238E27FC236}">
                <a16:creationId xmlns:a16="http://schemas.microsoft.com/office/drawing/2014/main" id="{1B96860F-6AE1-8319-F0B5-2E69435FCB5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25455" y="207992"/>
            <a:ext cx="9022240" cy="903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19706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67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702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125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4/12/24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4/12/24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146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4/12/24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228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179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4/12/24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031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&#10;&#10;Description automatically generated with low confidence">
            <a:extLst>
              <a:ext uri="{FF2B5EF4-FFF2-40B4-BE49-F238E27FC236}">
                <a16:creationId xmlns:a16="http://schemas.microsoft.com/office/drawing/2014/main" id="{C3056736-8D96-9344-80C3-8F937C23A201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00" y="5760000"/>
            <a:ext cx="2397352" cy="10296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4/12/24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9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D2FA52-DB69-E3AB-53AF-B78287ADBA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6213231" cy="2387600"/>
          </a:xfrm>
        </p:spPr>
        <p:txBody>
          <a:bodyPr>
            <a:normAutofit fontScale="90000"/>
          </a:bodyPr>
          <a:lstStyle/>
          <a:p>
            <a:r>
              <a:rPr lang="en-GB" dirty="0"/>
              <a:t>TRL</a:t>
            </a:r>
            <a:br>
              <a:rPr lang="en-GB" dirty="0"/>
            </a:br>
            <a:r>
              <a:rPr lang="en-GB" dirty="0"/>
              <a:t>Lessons from CubeMAP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7B232A3-DEFF-5BB7-0AD9-472018E4F6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5763065" cy="1655762"/>
          </a:xfrm>
        </p:spPr>
        <p:txBody>
          <a:bodyPr/>
          <a:lstStyle/>
          <a:p>
            <a:r>
              <a:rPr lang="en-GB" dirty="0"/>
              <a:t>Will Grainger, RAL Space</a:t>
            </a:r>
          </a:p>
          <a:p>
            <a:r>
              <a:rPr lang="en-GB" dirty="0"/>
              <a:t>19 April 2024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9A83C2-6FAE-6DA3-D2B4-85BC81A97D4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162"/>
          <a:stretch/>
        </p:blipFill>
        <p:spPr>
          <a:xfrm flipV="1">
            <a:off x="5422317" y="0"/>
            <a:ext cx="67700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631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96B61-AEB5-424C-1A4C-7F72F586A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HSDI Approach: Instrument level qualification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AB6B3-1697-D788-D538-5620B5EAD4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257925" cy="4113781"/>
          </a:xfrm>
        </p:spPr>
        <p:txBody>
          <a:bodyPr>
            <a:normAutofit fontScale="70000" lnSpcReduction="20000"/>
          </a:bodyPr>
          <a:lstStyle/>
          <a:p>
            <a:r>
              <a:rPr lang="en-GB" sz="1800" dirty="0"/>
              <a:t>RAL performed TRL assessment</a:t>
            </a:r>
          </a:p>
          <a:p>
            <a:r>
              <a:rPr lang="en-GB" sz="1800" dirty="0"/>
              <a:t>RAL proposed a development plan + tests</a:t>
            </a:r>
          </a:p>
          <a:p>
            <a:r>
              <a:rPr lang="en-GB" sz="1800" dirty="0"/>
              <a:t>RAL proposed a component selection plan</a:t>
            </a:r>
          </a:p>
          <a:p>
            <a:endParaRPr lang="en-GB" sz="1800" dirty="0"/>
          </a:p>
          <a:p>
            <a:r>
              <a:rPr lang="en-GB" sz="1800" dirty="0"/>
              <a:t>Our qualification process was to perform “instrument level” testing</a:t>
            </a:r>
          </a:p>
          <a:p>
            <a:pPr lvl="1"/>
            <a:r>
              <a:rPr lang="en-GB" sz="1600" dirty="0"/>
              <a:t>Design and build instrument</a:t>
            </a:r>
          </a:p>
          <a:p>
            <a:pPr lvl="1"/>
            <a:r>
              <a:rPr lang="en-GB" sz="1600" dirty="0"/>
              <a:t>Perform environmental tests (vibe/shock/TVAC)</a:t>
            </a:r>
          </a:p>
          <a:p>
            <a:pPr lvl="1"/>
            <a:r>
              <a:rPr lang="en-GB" sz="1600" dirty="0"/>
              <a:t>EMC by compatibility with platform</a:t>
            </a:r>
          </a:p>
          <a:p>
            <a:pPr lvl="1"/>
            <a:r>
              <a:rPr lang="en-GB" sz="1600" dirty="0"/>
              <a:t>We planned for “whole board” radiation testing</a:t>
            </a:r>
          </a:p>
          <a:p>
            <a:pPr lvl="1"/>
            <a:r>
              <a:rPr lang="en-GB" sz="1600" dirty="0"/>
              <a:t>Declare whole unit “qualified”</a:t>
            </a:r>
          </a:p>
          <a:p>
            <a:pPr lvl="1"/>
            <a:r>
              <a:rPr lang="en-GB" sz="1600" dirty="0"/>
              <a:t>Determining levels for (</a:t>
            </a:r>
            <a:r>
              <a:rPr lang="en-GB" sz="1600" dirty="0" err="1"/>
              <a:t>eg</a:t>
            </a:r>
            <a:r>
              <a:rPr lang="en-GB" sz="1600" dirty="0"/>
              <a:t>) vibe was difficult</a:t>
            </a:r>
          </a:p>
          <a:p>
            <a:pPr lvl="2"/>
            <a:r>
              <a:rPr lang="en-GB" sz="1400" dirty="0"/>
              <a:t>Uncertainty in the transfer function from launch vehicle, through launch pod, through platform structure, to instrument. </a:t>
            </a:r>
          </a:p>
          <a:p>
            <a:pPr lvl="2"/>
            <a:r>
              <a:rPr lang="en-GB" sz="1400" dirty="0"/>
              <a:t>Compared prediction with NASA GEVS levels; tested to the higher level</a:t>
            </a:r>
          </a:p>
          <a:p>
            <a:pPr marL="457200" lvl="1" indent="0">
              <a:buNone/>
            </a:pPr>
            <a:endParaRPr lang="en-GB" sz="1600" dirty="0"/>
          </a:p>
          <a:p>
            <a:pPr marL="0" indent="0">
              <a:buNone/>
            </a:pPr>
            <a:r>
              <a:rPr lang="en-GB" sz="1800" dirty="0"/>
              <a:t>Different to ESA’s electronic component qualification process!</a:t>
            </a:r>
          </a:p>
          <a:p>
            <a:r>
              <a:rPr lang="en-GB" sz="1800" dirty="0"/>
              <a:t>Cheaper (as less tests to do)   </a:t>
            </a:r>
          </a:p>
          <a:p>
            <a:r>
              <a:rPr lang="en-GB" sz="1800" dirty="0"/>
              <a:t>Carry more risk later into programme</a:t>
            </a:r>
          </a:p>
          <a:p>
            <a:r>
              <a:rPr lang="en-GB" sz="1800" dirty="0"/>
              <a:t>Can’t do reliability/availability analysis </a:t>
            </a:r>
          </a:p>
          <a:p>
            <a:endParaRPr lang="en-GB" sz="1800" dirty="0"/>
          </a:p>
        </p:txBody>
      </p:sp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F09588B1-A570-13B7-660B-FC4A5D8D59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48992" y="4977159"/>
            <a:ext cx="371213" cy="371213"/>
          </a:xfrm>
          <a:prstGeom prst="rect">
            <a:avLst/>
          </a:prstGeom>
        </p:spPr>
      </p:pic>
      <p:pic>
        <p:nvPicPr>
          <p:cNvPr id="8" name="Graphic 7" descr="Close with solid fill">
            <a:extLst>
              <a:ext uri="{FF2B5EF4-FFF2-40B4-BE49-F238E27FC236}">
                <a16:creationId xmlns:a16="http://schemas.microsoft.com/office/drawing/2014/main" id="{720A54A1-3834-6EAC-13CB-9C7825E1D5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56156" y="5291525"/>
            <a:ext cx="271593" cy="271593"/>
          </a:xfrm>
          <a:prstGeom prst="rect">
            <a:avLst/>
          </a:prstGeom>
        </p:spPr>
      </p:pic>
      <p:pic>
        <p:nvPicPr>
          <p:cNvPr id="9" name="Graphic 8" descr="Close with solid fill">
            <a:extLst>
              <a:ext uri="{FF2B5EF4-FFF2-40B4-BE49-F238E27FC236}">
                <a16:creationId xmlns:a16="http://schemas.microsoft.com/office/drawing/2014/main" id="{6028DD95-0772-E5AC-6694-05FC775A204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48992" y="5580725"/>
            <a:ext cx="271593" cy="2715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0BAE27B-AC66-B50F-A9DE-04964242527E}"/>
              </a:ext>
            </a:extLst>
          </p:cNvPr>
          <p:cNvSpPr txBox="1"/>
          <p:nvPr/>
        </p:nvSpPr>
        <p:spPr>
          <a:xfrm>
            <a:off x="7419975" y="1825624"/>
            <a:ext cx="4190388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/>
              <a:t>“COTS” and “New Space” are not well defined quality levels, but people talk about them as if they are. </a:t>
            </a:r>
          </a:p>
          <a:p>
            <a:endParaRPr lang="en-GB" dirty="0"/>
          </a:p>
          <a:p>
            <a:r>
              <a:rPr lang="en-GB" dirty="0"/>
              <a:t>Component selection plan details them and allows both proposers and agencies to assess plans with more knowledge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0587443-ED21-B046-1215-F19F9A6EC77B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4620585" y="2483141"/>
            <a:ext cx="2799390" cy="4966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2739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72013-81A0-E174-2482-06671C26E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HSDI current status</a:t>
            </a:r>
          </a:p>
        </p:txBody>
      </p:sp>
      <p:pic>
        <p:nvPicPr>
          <p:cNvPr id="6" name="Content Placeholder 5" descr="A close-up of a metal surface&#10;&#10;Description automatically generated">
            <a:extLst>
              <a:ext uri="{FF2B5EF4-FFF2-40B4-BE49-F238E27FC236}">
                <a16:creationId xmlns:a16="http://schemas.microsoft.com/office/drawing/2014/main" id="{6F03818D-1487-3292-92A9-9806B05CCE0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0748" y="4491237"/>
            <a:ext cx="3171826" cy="200163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305E00-D744-D2C5-8F87-731A93F5EC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05152" y="1452563"/>
            <a:ext cx="5181600" cy="435133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First light for electronics + sensor in May 2023</a:t>
            </a:r>
          </a:p>
          <a:p>
            <a:r>
              <a:rPr lang="en-GB" dirty="0"/>
              <a:t>Breadboard mirrors have been produced, and characterised</a:t>
            </a:r>
          </a:p>
          <a:p>
            <a:r>
              <a:rPr lang="en-GB" dirty="0"/>
              <a:t>Breadboard Electronics has undergone TVAC</a:t>
            </a:r>
          </a:p>
          <a:p>
            <a:r>
              <a:rPr lang="en-GB" dirty="0"/>
              <a:t>Breadboard optics “lid” in production, about to undergo vibe/shock (in combination with electronics)</a:t>
            </a:r>
          </a:p>
          <a:p>
            <a:r>
              <a:rPr lang="en-GB" dirty="0"/>
              <a:t>Electronics has been redesigned to be single board (rather than 2 stacked boards) </a:t>
            </a:r>
          </a:p>
        </p:txBody>
      </p:sp>
      <p:pic>
        <p:nvPicPr>
          <p:cNvPr id="8" name="Picture 7" descr="A close-up of a metal piece&#10;&#10;Description automatically generated">
            <a:extLst>
              <a:ext uri="{FF2B5EF4-FFF2-40B4-BE49-F238E27FC236}">
                <a16:creationId xmlns:a16="http://schemas.microsoft.com/office/drawing/2014/main" id="{1AE33A32-F61A-00D7-B3FD-474D9756BD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5248" y="4040388"/>
            <a:ext cx="3228831" cy="200163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2DB69F9-230C-7384-5230-16C714106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2925" y="1690688"/>
            <a:ext cx="2118295" cy="267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A close-up of a gnome&#10;&#10;Description automatically generated">
            <a:extLst>
              <a:ext uri="{FF2B5EF4-FFF2-40B4-BE49-F238E27FC236}">
                <a16:creationId xmlns:a16="http://schemas.microsoft.com/office/drawing/2014/main" id="{12778AD0-CD7E-1EE9-501F-5E307884BD6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3132" y="1190624"/>
            <a:ext cx="3731853" cy="335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915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B0BE3-002B-BA76-E6CE-2A0E3ADB6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/>
              <a:t>Recommendations for planning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28BADE-A4DC-0E4F-7290-AACE2F1E5E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9525000" cy="4351338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Avoid over-hyping a TRL level</a:t>
            </a:r>
          </a:p>
          <a:p>
            <a:pPr lvl="1"/>
            <a:r>
              <a:rPr lang="en-GB" dirty="0"/>
              <a:t>Realistic assessment allows for a realistic development plan</a:t>
            </a:r>
          </a:p>
          <a:p>
            <a:r>
              <a:rPr lang="en-GB" dirty="0"/>
              <a:t>There is a difference between TRL for components in flight, and same component in a different subsystem/mission</a:t>
            </a:r>
          </a:p>
          <a:p>
            <a:pPr lvl="1"/>
            <a:r>
              <a:rPr lang="en-GB" dirty="0"/>
              <a:t>Plan/cost accordingly!</a:t>
            </a:r>
          </a:p>
          <a:p>
            <a:r>
              <a:rPr lang="en-GB" dirty="0"/>
              <a:t>Don’t try and raise TRL too quickly</a:t>
            </a:r>
          </a:p>
          <a:p>
            <a:pPr lvl="1"/>
            <a:r>
              <a:rPr lang="en-GB" dirty="0"/>
              <a:t>Multiple smaller proposals rather than one big “lets fly this idea” proposal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lnSpc>
                <a:spcPct val="100000"/>
              </a:lnSpc>
              <a:spcBef>
                <a:spcPct val="0"/>
              </a:spcBef>
              <a:buNone/>
            </a:pPr>
            <a:r>
              <a:rPr lang="en-GB" sz="4300" b="1" dirty="0">
                <a:solidFill>
                  <a:schemeClr val="tx1"/>
                </a:solidFill>
                <a:ea typeface="+mj-ea"/>
              </a:rPr>
              <a:t>Recommendations for agencies</a:t>
            </a:r>
          </a:p>
          <a:p>
            <a:r>
              <a:rPr lang="en-GB" dirty="0"/>
              <a:t>Ask for evidence of TRL assessments</a:t>
            </a:r>
          </a:p>
          <a:p>
            <a:r>
              <a:rPr lang="en-GB" dirty="0"/>
              <a:t>Be clear about risk appetite</a:t>
            </a:r>
          </a:p>
          <a:p>
            <a:r>
              <a:rPr lang="en-GB" dirty="0"/>
              <a:t>Require definitions for terms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106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4B85D-AA6F-14E5-4A06-D7B6B7604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D5665F-7F3A-7A1D-9AE9-B47566F05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Introduction to TRL</a:t>
            </a:r>
          </a:p>
          <a:p>
            <a:r>
              <a:rPr lang="en-GB" dirty="0"/>
              <a:t>Brief History of CubeMAP </a:t>
            </a:r>
          </a:p>
          <a:p>
            <a:r>
              <a:rPr lang="en-GB" dirty="0"/>
              <a:t>Brief summary of CubeMAP mission</a:t>
            </a:r>
          </a:p>
          <a:p>
            <a:r>
              <a:rPr lang="en-GB" dirty="0"/>
              <a:t>HSDI example</a:t>
            </a:r>
          </a:p>
          <a:p>
            <a:pPr lvl="1"/>
            <a:r>
              <a:rPr lang="en-GB" dirty="0"/>
              <a:t>Assessment</a:t>
            </a:r>
          </a:p>
          <a:p>
            <a:pPr lvl="1"/>
            <a:r>
              <a:rPr lang="en-GB" dirty="0"/>
              <a:t>Development plan</a:t>
            </a:r>
          </a:p>
          <a:p>
            <a:r>
              <a:rPr lang="en-GB" dirty="0"/>
              <a:t>Recommendations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0199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8D027-ADEB-097A-6931-C47C4C66A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TRL - 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3B2F8-25F3-4EA2-E2D6-866F2624A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82424" cy="4351338"/>
          </a:xfrm>
        </p:spPr>
        <p:txBody>
          <a:bodyPr>
            <a:normAutofit fontScale="92500"/>
          </a:bodyPr>
          <a:lstStyle/>
          <a:p>
            <a:r>
              <a:rPr lang="en-GB" dirty="0"/>
              <a:t>Technology readiness levels</a:t>
            </a:r>
          </a:p>
          <a:p>
            <a:r>
              <a:rPr lang="en-GB" dirty="0"/>
              <a:t>Getting higher TRL is a risk reduction activity</a:t>
            </a:r>
          </a:p>
          <a:p>
            <a:r>
              <a:rPr lang="en-GB" dirty="0"/>
              <a:t>ESA prefers high TRL for larger missions (</a:t>
            </a:r>
            <a:r>
              <a:rPr lang="en-GB" dirty="0" err="1"/>
              <a:t>eg</a:t>
            </a:r>
            <a:r>
              <a:rPr lang="en-GB" dirty="0"/>
              <a:t> Sentinels)</a:t>
            </a:r>
          </a:p>
          <a:p>
            <a:r>
              <a:rPr lang="en-GB" dirty="0"/>
              <a:t>“Relevant environment” hides a lot of detail!</a:t>
            </a:r>
          </a:p>
          <a:p>
            <a:r>
              <a:rPr lang="en-GB" dirty="0" err="1"/>
              <a:t>NewSpace</a:t>
            </a:r>
            <a:r>
              <a:rPr lang="en-GB" dirty="0"/>
              <a:t> has a higher risk appetite</a:t>
            </a:r>
          </a:p>
        </p:txBody>
      </p:sp>
      <p:pic>
        <p:nvPicPr>
          <p:cNvPr id="5" name="Picture 4" descr="A graph with blue lines and white text&#10;&#10;Description automatically generated">
            <a:extLst>
              <a:ext uri="{FF2B5EF4-FFF2-40B4-BE49-F238E27FC236}">
                <a16:creationId xmlns:a16="http://schemas.microsoft.com/office/drawing/2014/main" id="{F721D194-A9A6-91BC-3F36-3C92A6CC7D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3524" y="2086539"/>
            <a:ext cx="6199323" cy="3081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70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2DC5E-9072-ADE0-E0B1-F1261C149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CubeMAP summary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3CE8B7-42E1-956A-452E-8BF0AECA7FF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40333" y="3607721"/>
            <a:ext cx="2213467" cy="2683818"/>
          </a:xfrm>
          <a:prstGeom prst="rect">
            <a:avLst/>
          </a:prstGeom>
        </p:spPr>
      </p:pic>
      <p:pic>
        <p:nvPicPr>
          <p:cNvPr id="5" name="Picture 4" descr="A diagram of a flight&#10;&#10;Description automatically generated">
            <a:extLst>
              <a:ext uri="{FF2B5EF4-FFF2-40B4-BE49-F238E27FC236}">
                <a16:creationId xmlns:a16="http://schemas.microsoft.com/office/drawing/2014/main" id="{750E16A2-69D1-0839-F3F8-B05DF5B1CB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4125" y="466812"/>
            <a:ext cx="4119675" cy="2627668"/>
          </a:xfrm>
          <a:prstGeom prst="rect">
            <a:avLst/>
          </a:prstGeom>
        </p:spPr>
      </p:pic>
      <p:pic>
        <p:nvPicPr>
          <p:cNvPr id="6" name="Picture 5" descr="A picture containing electronic component, circuit component, LEGO, indoor&#10;&#10;Description automatically generated">
            <a:extLst>
              <a:ext uri="{FF2B5EF4-FFF2-40B4-BE49-F238E27FC236}">
                <a16:creationId xmlns:a16="http://schemas.microsoft.com/office/drawing/2014/main" id="{2C2EFFAB-586A-6BAF-8CEA-BC83BD442B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25289" y="3944947"/>
            <a:ext cx="3716112" cy="291305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E25E0-B29E-066E-C0B7-AD4B2BCEA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19017" cy="4351338"/>
          </a:xfrm>
        </p:spPr>
        <p:txBody>
          <a:bodyPr/>
          <a:lstStyle/>
          <a:p>
            <a:r>
              <a:rPr lang="en-GB" dirty="0"/>
              <a:t>3 12U satellites, in a ~480km high orbit, performing observations of atmospheric chemistry by limb sounding</a:t>
            </a:r>
          </a:p>
          <a:p>
            <a:r>
              <a:rPr lang="en-GB" dirty="0"/>
              <a:t>Collaboration between </a:t>
            </a:r>
            <a:r>
              <a:rPr lang="en-GB" dirty="0" err="1"/>
              <a:t>GomSpace</a:t>
            </a:r>
            <a:r>
              <a:rPr lang="en-GB" dirty="0"/>
              <a:t> (platform provider), RAL Space (payload provider)</a:t>
            </a:r>
          </a:p>
        </p:txBody>
      </p:sp>
    </p:spTree>
    <p:extLst>
      <p:ext uri="{BB962C8B-B14F-4D97-AF65-F5344CB8AC3E}">
        <p14:creationId xmlns:p14="http://schemas.microsoft.com/office/powerpoint/2010/main" val="3624435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BCAF4-F6C6-55FD-FA53-6EE90EA057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Brief history of CubeMAP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360E2-CE71-795C-4BBF-76733B9C8B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Many years of development in spectroscopy group to develop Laser Heterodyne Radiometer technique.</a:t>
            </a:r>
          </a:p>
          <a:p>
            <a:r>
              <a:rPr lang="en-GB" dirty="0"/>
              <a:t>ESA call (SCOUT programme) </a:t>
            </a:r>
          </a:p>
          <a:p>
            <a:pPr lvl="1"/>
            <a:r>
              <a:rPr lang="en-GB" dirty="0"/>
              <a:t>Scout Mission Concept and system Consolidation Studies; KO November2019</a:t>
            </a:r>
          </a:p>
          <a:p>
            <a:pPr lvl="2"/>
            <a:r>
              <a:rPr lang="en-GB" dirty="0"/>
              <a:t>6 month study</a:t>
            </a:r>
          </a:p>
          <a:p>
            <a:pPr lvl="2"/>
            <a:r>
              <a:rPr lang="en-GB" dirty="0"/>
              <a:t>Was called ESP-MACS (Earth Science Processes Monitored in the Atmosphere by a Constellation of Small Satellites)</a:t>
            </a:r>
          </a:p>
          <a:p>
            <a:pPr lvl="2"/>
            <a:r>
              <a:rPr lang="en-GB" dirty="0"/>
              <a:t>TRL 4 at start</a:t>
            </a:r>
          </a:p>
          <a:p>
            <a:pPr lvl="1"/>
            <a:r>
              <a:rPr lang="en-GB" dirty="0"/>
              <a:t>Implementation; submitted May 2021, intending for 2023 launch</a:t>
            </a:r>
          </a:p>
          <a:p>
            <a:pPr lvl="2"/>
            <a:endParaRPr lang="en-GB" dirty="0">
              <a:highlight>
                <a:srgbClr val="FFFF00"/>
              </a:highlight>
            </a:endParaRPr>
          </a:p>
          <a:p>
            <a:pPr lvl="1"/>
            <a:r>
              <a:rPr lang="en-GB" dirty="0"/>
              <a:t>Concept to take a low TRL concept to flight, as a service.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Lots of development. Predicted launch slip and cost overruns; project cancelled April 2023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5CDA6D5-D0C3-AD3C-5329-7DC52AFDBB6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274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BC0BC-DBBA-24B1-1814-5C0531B4CA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TRL assessment – what happened</a:t>
            </a:r>
            <a:br>
              <a:rPr lang="en-GB" dirty="0"/>
            </a:br>
            <a:r>
              <a:rPr lang="en-GB" dirty="0"/>
              <a:t>HSDI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DB6D6-5C2B-5360-5C1A-6483222425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838950" cy="4351338"/>
          </a:xfrm>
        </p:spPr>
        <p:txBody>
          <a:bodyPr>
            <a:normAutofit/>
          </a:bodyPr>
          <a:lstStyle/>
          <a:p>
            <a:r>
              <a:rPr lang="en-GB" sz="1800" dirty="0"/>
              <a:t>HSDI (Hyper spectral Solar Disk Imager) is part of the CubeMAP payload. </a:t>
            </a:r>
          </a:p>
          <a:p>
            <a:r>
              <a:rPr lang="en-GB" sz="1800" dirty="0"/>
              <a:t>16-channel imager operating in the visible / near infrared. </a:t>
            </a:r>
          </a:p>
          <a:p>
            <a:r>
              <a:rPr lang="en-GB" sz="1800" dirty="0"/>
              <a:t>CMV2000 CMOS sensor, from IMEC </a:t>
            </a:r>
            <a:br>
              <a:rPr lang="en-GB" sz="1800" dirty="0"/>
            </a:br>
            <a:r>
              <a:rPr lang="en-GB" sz="1800" dirty="0"/>
              <a:t>(who apply the filter)</a:t>
            </a:r>
          </a:p>
          <a:p>
            <a:r>
              <a:rPr lang="en-GB" sz="1800" dirty="0"/>
              <a:t>FPGA to control sensor, communicate over </a:t>
            </a:r>
            <a:br>
              <a:rPr lang="en-GB" sz="1800" dirty="0"/>
            </a:br>
            <a:r>
              <a:rPr lang="en-GB" sz="1800" dirty="0"/>
              <a:t>spacewire</a:t>
            </a:r>
          </a:p>
          <a:p>
            <a:r>
              <a:rPr lang="en-GB" sz="1800" dirty="0"/>
              <a:t>Sensor is previously flown technology, so </a:t>
            </a:r>
            <a:br>
              <a:rPr lang="en-GB" sz="1800" dirty="0"/>
            </a:br>
            <a:r>
              <a:rPr lang="en-GB" sz="1800" dirty="0"/>
              <a:t>considered “high TRL”; i.e. declare sensor TRL 9</a:t>
            </a:r>
          </a:p>
          <a:p>
            <a:r>
              <a:rPr lang="en-GB" sz="1800" dirty="0"/>
              <a:t>FPGAs have been flown before, so considered “high TRL”…</a:t>
            </a:r>
          </a:p>
          <a:p>
            <a:r>
              <a:rPr lang="en-GB" sz="1800" dirty="0"/>
              <a:t>So, HSDI instrument is high TRL right? </a:t>
            </a:r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pPr lvl="1"/>
            <a:endParaRPr lang="en-GB" sz="1600" dirty="0"/>
          </a:p>
          <a:p>
            <a:endParaRPr lang="en-GB" sz="1800" dirty="0"/>
          </a:p>
        </p:txBody>
      </p:sp>
      <p:pic>
        <p:nvPicPr>
          <p:cNvPr id="4" name="Picture 3" descr="Diagram, engineering drawing&#10;&#10;Description automatically generated">
            <a:extLst>
              <a:ext uri="{FF2B5EF4-FFF2-40B4-BE49-F238E27FC236}">
                <a16:creationId xmlns:a16="http://schemas.microsoft.com/office/drawing/2014/main" id="{B43C4B00-D998-3F40-972B-0BC7D6ECE4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2437" y="2447925"/>
            <a:ext cx="3668349" cy="262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978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05C3FC-7512-A2D7-B04F-8B5BF13BD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670442-1468-52C5-6C9D-8C06CF3F82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TRL assessment – what happened</a:t>
            </a:r>
            <a:br>
              <a:rPr lang="en-GB" dirty="0"/>
            </a:br>
            <a:r>
              <a:rPr lang="en-GB" dirty="0"/>
              <a:t>HSDI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299ED3-850F-BFE5-74E1-2C31EB3A33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6838950" cy="4351338"/>
          </a:xfrm>
        </p:spPr>
        <p:txBody>
          <a:bodyPr>
            <a:normAutofit/>
          </a:bodyPr>
          <a:lstStyle/>
          <a:p>
            <a:r>
              <a:rPr lang="en-GB" sz="1800" dirty="0"/>
              <a:t>HSDI (Hyper spectral Solar Disk Imager) is part of the CubeMAP payload. </a:t>
            </a:r>
          </a:p>
          <a:p>
            <a:r>
              <a:rPr lang="en-GB" sz="1800" dirty="0"/>
              <a:t>16-channel imager operating in the visible / near infrared. </a:t>
            </a:r>
          </a:p>
          <a:p>
            <a:r>
              <a:rPr lang="en-GB" sz="1800" dirty="0"/>
              <a:t>CMV2000 CMOS sensor, from IMEC </a:t>
            </a:r>
            <a:br>
              <a:rPr lang="en-GB" sz="1800" dirty="0"/>
            </a:br>
            <a:r>
              <a:rPr lang="en-GB" sz="1800" dirty="0"/>
              <a:t>(who apply the filter)</a:t>
            </a:r>
          </a:p>
          <a:p>
            <a:r>
              <a:rPr lang="en-GB" sz="1800" dirty="0"/>
              <a:t>FPGA to control sensor, communicate over </a:t>
            </a:r>
            <a:br>
              <a:rPr lang="en-GB" sz="1800" dirty="0"/>
            </a:br>
            <a:r>
              <a:rPr lang="en-GB" sz="1800" dirty="0"/>
              <a:t>spacewire</a:t>
            </a:r>
          </a:p>
          <a:p>
            <a:r>
              <a:rPr lang="en-GB" sz="1800" dirty="0"/>
              <a:t>Sensor is previously flown technology, so </a:t>
            </a:r>
            <a:br>
              <a:rPr lang="en-GB" sz="1800" dirty="0"/>
            </a:br>
            <a:r>
              <a:rPr lang="en-GB" sz="1800" dirty="0"/>
              <a:t>considered “high TRL”; i.e. declare sensor TRL 9</a:t>
            </a:r>
          </a:p>
          <a:p>
            <a:r>
              <a:rPr lang="en-GB" sz="1800" dirty="0"/>
              <a:t>FPGAs have been flown before, so considered “high TRL”…</a:t>
            </a:r>
          </a:p>
          <a:p>
            <a:r>
              <a:rPr lang="en-GB" sz="1800" dirty="0"/>
              <a:t>So, HSDI instrument is high TRL right? </a:t>
            </a:r>
            <a:r>
              <a:rPr lang="en-GB" sz="1800" dirty="0">
                <a:solidFill>
                  <a:srgbClr val="FF0000"/>
                </a:solidFill>
              </a:rPr>
              <a:t>Wrong!</a:t>
            </a:r>
          </a:p>
          <a:p>
            <a:endParaRPr lang="en-GB" sz="1800" dirty="0"/>
          </a:p>
          <a:p>
            <a:endParaRPr lang="en-GB" sz="1800" dirty="0"/>
          </a:p>
          <a:p>
            <a:endParaRPr lang="en-GB" sz="1800" dirty="0"/>
          </a:p>
          <a:p>
            <a:pPr lvl="1"/>
            <a:endParaRPr lang="en-GB" sz="1600" dirty="0"/>
          </a:p>
          <a:p>
            <a:endParaRPr lang="en-GB" sz="1800" dirty="0"/>
          </a:p>
        </p:txBody>
      </p:sp>
      <p:pic>
        <p:nvPicPr>
          <p:cNvPr id="4" name="Picture 3" descr="Diagram, engineering drawing&#10;&#10;Description automatically generated">
            <a:extLst>
              <a:ext uri="{FF2B5EF4-FFF2-40B4-BE49-F238E27FC236}">
                <a16:creationId xmlns:a16="http://schemas.microsoft.com/office/drawing/2014/main" id="{870F0F11-A20C-B55D-5FDA-7FADD9C49E1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2437" y="2447925"/>
            <a:ext cx="3668349" cy="2628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900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056E8CC-C686-2E02-EB87-65DE771D54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508F8D-4ECD-9E18-C597-6871BA903C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38280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There is a difference between TRL for a component in flight and the same component in a different subsystem in a different mission</a:t>
            </a:r>
          </a:p>
          <a:p>
            <a:pPr lvl="1"/>
            <a:r>
              <a:rPr lang="en-GB" dirty="0"/>
              <a:t>Launch loads may be different</a:t>
            </a:r>
          </a:p>
          <a:p>
            <a:pPr lvl="1"/>
            <a:r>
              <a:rPr lang="en-GB" dirty="0"/>
              <a:t>Thermal environment may be different</a:t>
            </a:r>
          </a:p>
          <a:p>
            <a:pPr lvl="1"/>
            <a:r>
              <a:rPr lang="en-GB" dirty="0"/>
              <a:t>Biasing conditions (for electronics) will probably be different</a:t>
            </a:r>
          </a:p>
          <a:p>
            <a:pPr lvl="1"/>
            <a:r>
              <a:rPr lang="en-GB" dirty="0"/>
              <a:t>EMC conditions may be different</a:t>
            </a:r>
          </a:p>
          <a:p>
            <a:pPr lvl="1"/>
            <a:r>
              <a:rPr lang="en-GB" dirty="0"/>
              <a:t>Radiation environment may be different</a:t>
            </a:r>
          </a:p>
          <a:p>
            <a:pPr lvl="1"/>
            <a:r>
              <a:rPr lang="en-GB" dirty="0"/>
              <a:t>The process producing the component may be different</a:t>
            </a:r>
          </a:p>
          <a:p>
            <a:pPr marL="0" indent="0">
              <a:buNone/>
            </a:pP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pic>
        <p:nvPicPr>
          <p:cNvPr id="5" name="Picture 4" descr="A graph with blue lines and white text&#10;&#10;Description automatically generated">
            <a:extLst>
              <a:ext uri="{FF2B5EF4-FFF2-40B4-BE49-F238E27FC236}">
                <a16:creationId xmlns:a16="http://schemas.microsoft.com/office/drawing/2014/main" id="{E9190791-04FD-F6C9-D9CF-AE89B311EE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825625"/>
            <a:ext cx="5428676" cy="2866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8208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90F0E47E-A7D3-CA87-E640-598A786CA6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 descr="A graph with blue lines and white text&#10;&#10;Description automatically generated">
            <a:extLst>
              <a:ext uri="{FF2B5EF4-FFF2-40B4-BE49-F238E27FC236}">
                <a16:creationId xmlns:a16="http://schemas.microsoft.com/office/drawing/2014/main" id="{E9190791-04FD-F6C9-D9CF-AE89B311EE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825625"/>
            <a:ext cx="5428676" cy="2866978"/>
          </a:xfrm>
          <a:prstGeom prst="rect">
            <a:avLst/>
          </a:prstGeom>
        </p:spPr>
      </p:pic>
      <p:pic>
        <p:nvPicPr>
          <p:cNvPr id="7" name="Picture 6" descr="A game with snakes and ladders&#10;&#10;Description automatically generated">
            <a:extLst>
              <a:ext uri="{FF2B5EF4-FFF2-40B4-BE49-F238E27FC236}">
                <a16:creationId xmlns:a16="http://schemas.microsoft.com/office/drawing/2014/main" id="{55FA116E-2936-0608-3DDA-1B1D919B030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9478" y="4562475"/>
            <a:ext cx="4043922" cy="2027206"/>
          </a:xfrm>
          <a:prstGeom prst="rect">
            <a:avLst/>
          </a:prstGeom>
        </p:spPr>
      </p:pic>
      <p:sp>
        <p:nvSpPr>
          <p:cNvPr id="8" name="Arc 7">
            <a:extLst>
              <a:ext uri="{FF2B5EF4-FFF2-40B4-BE49-F238E27FC236}">
                <a16:creationId xmlns:a16="http://schemas.microsoft.com/office/drawing/2014/main" id="{DB83FA93-6008-893D-9F7A-B5B126583741}"/>
              </a:ext>
            </a:extLst>
          </p:cNvPr>
          <p:cNvSpPr/>
          <p:nvPr/>
        </p:nvSpPr>
        <p:spPr>
          <a:xfrm rot="7009355">
            <a:off x="7030260" y="37038"/>
            <a:ext cx="3583745" cy="3233885"/>
          </a:xfrm>
          <a:prstGeom prst="arc">
            <a:avLst>
              <a:gd name="adj1" fmla="val 15798312"/>
              <a:gd name="adj2" fmla="val 78064"/>
            </a:avLst>
          </a:prstGeom>
          <a:ln w="47625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11B492F-403F-A984-C4DB-856B8B70B85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5181600" cy="403828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1"/>
              </a:buClr>
              <a:buFont typeface="Wingdings" pitchFamily="2" charset="2"/>
              <a:buChar char="§"/>
              <a:defRPr sz="2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4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20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Font typeface="Wingdings" pitchFamily="2" charset="2"/>
              <a:buChar char="§"/>
              <a:defRPr sz="1800" kern="1200">
                <a:solidFill>
                  <a:schemeClr val="accent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There is a difference between TRL for a component in flight and the same component in a different subsystem in a different mission</a:t>
            </a:r>
          </a:p>
          <a:p>
            <a:pPr lvl="1"/>
            <a:r>
              <a:rPr lang="en-GB" dirty="0"/>
              <a:t>Launch loads may be different</a:t>
            </a:r>
          </a:p>
          <a:p>
            <a:pPr lvl="1"/>
            <a:r>
              <a:rPr lang="en-GB" dirty="0"/>
              <a:t>Thermal environment may be different</a:t>
            </a:r>
          </a:p>
          <a:p>
            <a:pPr lvl="1"/>
            <a:r>
              <a:rPr lang="en-GB" dirty="0"/>
              <a:t>Biasing conditions (for electronics) will probably be different</a:t>
            </a:r>
          </a:p>
          <a:p>
            <a:pPr lvl="1"/>
            <a:r>
              <a:rPr lang="en-GB" dirty="0"/>
              <a:t>EMC conditions may be different</a:t>
            </a:r>
          </a:p>
          <a:p>
            <a:pPr lvl="1"/>
            <a:r>
              <a:rPr lang="en-GB" dirty="0"/>
              <a:t>Radiation environment may be different</a:t>
            </a:r>
          </a:p>
          <a:p>
            <a:pPr lvl="1"/>
            <a:r>
              <a:rPr lang="en-GB" dirty="0"/>
              <a:t>The process producing the component may be different</a:t>
            </a:r>
          </a:p>
          <a:p>
            <a:pPr marL="0" indent="0">
              <a:buFont typeface="Wingdings" pitchFamily="2" charset="2"/>
              <a:buNone/>
            </a:pP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5139120"/>
      </p:ext>
    </p:extLst>
  </p:cSld>
  <p:clrMapOvr>
    <a:masterClrMapping/>
  </p:clrMapOvr>
</p:sld>
</file>

<file path=ppt/theme/theme1.xml><?xml version="1.0" encoding="utf-8"?>
<a:theme xmlns:a="http://schemas.openxmlformats.org/drawingml/2006/main" name="Font and logo master">
  <a:themeElements>
    <a:clrScheme name="STFC corporate colours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003088"/>
      </a:accent1>
      <a:accent2>
        <a:srgbClr val="1E5DF8"/>
      </a:accent2>
      <a:accent3>
        <a:srgbClr val="E94D36"/>
      </a:accent3>
      <a:accent4>
        <a:srgbClr val="00A788"/>
      </a:accent4>
      <a:accent5>
        <a:srgbClr val="FBBB10"/>
      </a:accent5>
      <a:accent6>
        <a:srgbClr val="DADADA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1389</TotalTime>
  <Words>843</Words>
  <Application>Microsoft Macintosh PowerPoint</Application>
  <PresentationFormat>Widescreen</PresentationFormat>
  <Paragraphs>110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Corisande</vt:lpstr>
      <vt:lpstr>Wingdings</vt:lpstr>
      <vt:lpstr>Font and logo master</vt:lpstr>
      <vt:lpstr>TRL Lessons from CubeMAP</vt:lpstr>
      <vt:lpstr>Contents</vt:lpstr>
      <vt:lpstr>TRL - introduction</vt:lpstr>
      <vt:lpstr>CubeMAP summary</vt:lpstr>
      <vt:lpstr>Brief history of CubeMAP</vt:lpstr>
      <vt:lpstr>TRL assessment – what happened HSDI example</vt:lpstr>
      <vt:lpstr>TRL assessment – what happened HSDI example</vt:lpstr>
      <vt:lpstr>PowerPoint Presentation</vt:lpstr>
      <vt:lpstr>PowerPoint Presentation</vt:lpstr>
      <vt:lpstr>HSDI Approach: Instrument level qualification</vt:lpstr>
      <vt:lpstr>HSDI current status</vt:lpstr>
      <vt:lpstr>Recommendations for planning 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Grainger, William (STFC,RAL,RALSP)</dc:creator>
  <cp:lastModifiedBy>Rob Scott</cp:lastModifiedBy>
  <cp:revision>6</cp:revision>
  <dcterms:created xsi:type="dcterms:W3CDTF">2024-03-14T12:45:11Z</dcterms:created>
  <dcterms:modified xsi:type="dcterms:W3CDTF">2024-04-12T09:43:55Z</dcterms:modified>
</cp:coreProperties>
</file>