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72" r:id="rId1"/>
  </p:sldMasterIdLst>
  <p:notesMasterIdLst>
    <p:notesMasterId r:id="rId20"/>
  </p:notesMasterIdLst>
  <p:handoutMasterIdLst>
    <p:handoutMasterId r:id="rId21"/>
  </p:handoutMasterIdLst>
  <p:sldIdLst>
    <p:sldId id="412" r:id="rId2"/>
    <p:sldId id="265" r:id="rId3"/>
    <p:sldId id="275" r:id="rId4"/>
    <p:sldId id="276" r:id="rId5"/>
    <p:sldId id="361" r:id="rId6"/>
    <p:sldId id="362" r:id="rId7"/>
    <p:sldId id="298" r:id="rId8"/>
    <p:sldId id="411" r:id="rId9"/>
    <p:sldId id="342" r:id="rId10"/>
    <p:sldId id="355" r:id="rId11"/>
    <p:sldId id="410" r:id="rId12"/>
    <p:sldId id="405" r:id="rId13"/>
    <p:sldId id="415" r:id="rId14"/>
    <p:sldId id="320" r:id="rId15"/>
    <p:sldId id="374" r:id="rId16"/>
    <p:sldId id="416" r:id="rId17"/>
    <p:sldId id="414" r:id="rId18"/>
    <p:sldId id="30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04"/>
    <a:srgbClr val="CDD7DF"/>
    <a:srgbClr val="6FB7D7"/>
    <a:srgbClr val="008000"/>
    <a:srgbClr val="E6E8EF"/>
    <a:srgbClr val="90A2CF"/>
    <a:srgbClr val="2B799F"/>
    <a:srgbClr val="FAF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227F7A-88A8-4A4E-BA7E-3B4124DA83E8}" v="25" dt="2024-03-16T15:26:44.5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9" autoAdjust="0"/>
    <p:restoredTop sz="90340" autoAdjust="0"/>
  </p:normalViewPr>
  <p:slideViewPr>
    <p:cSldViewPr snapToGrid="0" snapToObjects="1">
      <p:cViewPr varScale="1">
        <p:scale>
          <a:sx n="115" d="100"/>
          <a:sy n="115" d="100"/>
        </p:scale>
        <p:origin x="180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A33E4-037B-E345-84D2-BFC3847909A9}" type="datetimeFigureOut">
              <a:rPr lang="en-US" smtClean="0"/>
              <a:pPr/>
              <a:t>4/12/24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7DCC4-1C71-E040-AC8E-1030A81BC7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699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25C9C-F430-9249-AFA9-2E382849BF39}" type="datetimeFigureOut">
              <a:rPr lang="en-US" smtClean="0"/>
              <a:pPr/>
              <a:t>4/12/24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C0174-E3A6-0D48-BD89-5F44118213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755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C0174-E3A6-0D48-BD89-5F44118213A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27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Inductance is in form of Kinetic inductance.</a:t>
            </a:r>
            <a:r>
              <a:rPr lang="en-US" baseline="0" dirty="0"/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Kinetic Inductance</a:t>
            </a:r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= extra inductance from stored kinetic energy in Cooper Pairs</a:t>
            </a:r>
          </a:p>
          <a:p>
            <a:r>
              <a:rPr lang="en-US" baseline="0" dirty="0"/>
              <a:t>Inversely proportional to number of cooper pairs. Photon breaks pairs, thus inductance goes up and resonant frequency goes down.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C0174-E3A6-0D48-BD89-5F44118213A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00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Resonators close in frequency are far apart in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C0174-E3A6-0D48-BD89-5F44118213A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09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Gradient across wafer</a:t>
            </a:r>
            <a:r>
              <a:rPr lang="en-US" baseline="0" dirty="0"/>
              <a:t> causes shift in frequency. Position algorithm makes clumping worse!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C0174-E3A6-0D48-BD89-5F44118213A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8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‘</a:t>
            </a:r>
            <a:r>
              <a:rPr lang="en-US" dirty="0" err="1"/>
              <a:t>Fano</a:t>
            </a:r>
            <a:r>
              <a:rPr lang="en-US" dirty="0"/>
              <a:t>’</a:t>
            </a:r>
            <a:r>
              <a:rPr lang="en-US" baseline="0" dirty="0"/>
              <a:t> limit -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fluctuation of an electric charge obtained in a detector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C0174-E3A6-0D48-BD89-5F44118213A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2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C0174-E3A6-0D48-BD89-5F44118213A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41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E30C0E06-96D5-4F41-A026-7EAD42E5E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516563"/>
          </a:xfrm>
          <a:prstGeom prst="rect">
            <a:avLst/>
          </a:prstGeom>
          <a:solidFill>
            <a:srgbClr val="66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663366"/>
              </a:solidFill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4B3320B2-0FE9-A846-9784-118A2E2DF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" y="5843588"/>
            <a:ext cx="19431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47625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27088" y="2420938"/>
            <a:ext cx="7561262" cy="1752600"/>
          </a:xfrm>
        </p:spPr>
        <p:txBody>
          <a:bodyPr/>
          <a:lstStyle>
            <a:lvl1pPr marL="0" indent="0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8BA85E-17DD-7449-A545-D51BE735CCD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3986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F906F7-8E01-C248-8199-6D3F9CBD14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C6645-3FCA-4B45-95CF-90DD87218873}" type="datetime1">
              <a:rPr lang="en-GB" smtClean="0"/>
              <a:t>12/04/2024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A5E893-A12A-DE41-BD3B-CB4C5313A9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Kieran O'Brien - Image Sensors Europe - 10/05/22</a:t>
            </a: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DB4401-0F13-E44C-B68F-29EF847020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7E861-018B-D04D-ADE5-A814E1143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0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95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609600"/>
            <a:ext cx="5678487" cy="51958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E4686B-AEC8-8E4F-8F34-671F174235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B74267-AF1E-4382-AC72-745241D24F70}" type="datetime1">
              <a:rPr lang="en-GB" smtClean="0"/>
              <a:t>12/04/2024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B95C67-96B2-4D46-9275-C72513BB42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Kieran O'Brien - Image Sensors Europe - 10/05/22</a:t>
            </a: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C8E035-7EFC-0742-B0B9-D78DCED75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7E861-018B-D04D-ADE5-A814E1143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4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D238ED-E2D5-964D-9347-C9BBA07891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9A0D83-BE68-4DE7-BE68-6E90CDF55040}" type="datetime1">
              <a:rPr lang="en-GB" smtClean="0"/>
              <a:t>12/04/2024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C11402-17B5-CB46-A299-4088F16840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Kieran O'Brien - Image Sensors Europe - 10/05/22</a:t>
            </a: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2AAAB9-9AA6-2443-AC0B-33B2EDC976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7E861-018B-D04D-ADE5-A814E1143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7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F7A210-1BDA-A249-BD44-4F8D588F55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40CA5-E058-4D2A-B877-AF33FA53EDCB}" type="datetime1">
              <a:rPr lang="en-GB" smtClean="0"/>
              <a:t>12/04/2024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0DE5FB-C87E-F04C-BD78-E43BBCACC3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0" lang="de-DE"/>
              <a:t>Kieran O'Brien - Image Sensors Europe - 10/05/22</a:t>
            </a:r>
            <a:endParaRPr kumimoji="0"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8961D0-FD8D-BD45-9042-0C929C2C1F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4380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989138"/>
            <a:ext cx="38100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9138"/>
            <a:ext cx="38100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A488ED-3755-7C45-BC6C-456380E68C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736185-56BA-40D3-B5D1-A274BFCD4507}" type="datetime1">
              <a:rPr lang="en-GB" smtClean="0"/>
              <a:t>12/04/2024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68380D-B00F-8549-BC4F-E86F693730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Kieran O'Brien - Image Sensors Europe - 10/05/22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0F468C-5406-4B4B-8011-6A9C024519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7E861-018B-D04D-ADE5-A814E1143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BC61366-DD36-F644-8122-0EB7F210DF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1E3891-ABF6-4874-94D2-C6326A39BC68}" type="datetime1">
              <a:rPr lang="en-GB" smtClean="0"/>
              <a:t>12/04/2024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903FA8E-A5A2-3A47-9D63-B26C0A31B5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Kieran O'Brien - Image Sensors Europe - 10/05/22</a:t>
            </a: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50184C9-5629-2E45-84A2-88C637802F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7E861-018B-D04D-ADE5-A814E1143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2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06E013-E113-C748-8FE3-E8BA1F416D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5B83A3-6487-4870-91C7-D8D2CDCBFF68}" type="datetime1">
              <a:rPr lang="en-GB" smtClean="0"/>
              <a:t>12/04/2024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7EE10CA-F286-6E4D-9290-6D25814A24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Kieran O'Brien - Image Sensors Europe - 10/05/22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6A49CEF-CC1F-2944-A44F-CA7A72E959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7E861-018B-D04D-ADE5-A814E1143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64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339AFC3-BCF7-D943-8F27-235012BFC0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3B47AB-D681-4743-A5D7-0554A8CFEB7D}" type="datetime1">
              <a:rPr lang="en-GB" smtClean="0"/>
              <a:t>12/04/2024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8678A20-9321-BB4D-9D1F-CC351A486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6248400"/>
            <a:ext cx="3429000" cy="45720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Kieran O'Brien - Image Sensors Europe - 10/05/22</a:t>
            </a: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94A412-844C-E041-B770-171D6FA3BA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7E861-018B-D04D-ADE5-A814E1143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2A5755-4D6A-4641-8FC5-8F8A12E280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E9EE34-01C6-46F0-8CDB-CA0153E56CCD}" type="datetime1">
              <a:rPr lang="en-GB" smtClean="0"/>
              <a:t>12/04/2024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D894DD-CAD4-2D47-A8A4-DB7BF25F7A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Kieran O'Brien - Image Sensors Europe - 10/05/22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164CA1-05BA-8040-8AC0-037CF07075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7E861-018B-D04D-ADE5-A814E1143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6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75D480-5E4C-B14F-8572-3C611A088D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3A11D7-E5CD-49EC-8A9B-98318A66040F}" type="datetime1">
              <a:rPr lang="en-GB" smtClean="0"/>
              <a:t>12/04/2024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2DE0C5-B2DF-5D45-AEBA-D52E802062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Kieran O'Brien - Image Sensors Europe - 10/05/22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4C9D9B-6F2B-634D-B6DD-0B037E5ACE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7E861-018B-D04D-ADE5-A814E1143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>
            <a:extLst>
              <a:ext uri="{FF2B5EF4-FFF2-40B4-BE49-F238E27FC236}">
                <a16:creationId xmlns:a16="http://schemas.microsoft.com/office/drawing/2014/main" id="{14FBA840-F799-0E40-AF12-2BDFBFE7E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0825" cy="6873875"/>
          </a:xfrm>
          <a:prstGeom prst="rect">
            <a:avLst/>
          </a:prstGeom>
          <a:solidFill>
            <a:srgbClr val="66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GB" altLang="en-US">
                <a:solidFill>
                  <a:srgbClr val="663366"/>
                </a:solidFill>
              </a:rPr>
              <a:t>∂</a:t>
            </a:r>
          </a:p>
        </p:txBody>
      </p:sp>
      <p:sp>
        <p:nvSpPr>
          <p:cNvPr id="1027" name="Rectangle 8">
            <a:extLst>
              <a:ext uri="{FF2B5EF4-FFF2-40B4-BE49-F238E27FC236}">
                <a16:creationId xmlns:a16="http://schemas.microsoft.com/office/drawing/2014/main" id="{4280A4FC-DFE4-B746-98E9-9D0F4F173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7950"/>
            <a:ext cx="8924925" cy="665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663366"/>
              </a:solidFill>
            </a:endParaRPr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18A72868-5C24-D848-BE67-B6C43BC449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Heading style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A94F5E27-D376-8A41-9952-8C1D592949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F6A95BC-1B00-0B47-92E9-5D472162630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C823E27B-43D4-46F2-9809-266254CA8E3B}" type="datetime1">
              <a:rPr lang="en-GB" smtClean="0"/>
              <a:t>12/04/2024</a:t>
            </a:fld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1D21CED-54E6-C74D-8B42-88F1EB41C9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0638" y="6353175"/>
            <a:ext cx="402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r>
              <a:rPr lang="de-DE" dirty="0"/>
              <a:t>Kieran O'Brien - Image Sensors Europe - 10/05/22</a:t>
            </a:r>
            <a:endParaRPr lang="en-GB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578D6B2-EDEF-B549-9801-28E73E6625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01408800-16F7-7F4F-A357-250D8FBFAB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A3972B95-0780-1E4B-A606-83D7530B6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5" y="611188"/>
            <a:ext cx="8024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4400">
              <a:solidFill>
                <a:schemeClr val="bg1"/>
              </a:solidFill>
            </a:endParaRP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9C231DD7-F725-284E-B1D9-5F6DCCE54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5" y="1798638"/>
            <a:ext cx="8024813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en-US" altLang="en-US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035" name="Picture 11">
            <a:extLst>
              <a:ext uri="{FF2B5EF4-FFF2-40B4-BE49-F238E27FC236}">
                <a16:creationId xmlns:a16="http://schemas.microsoft.com/office/drawing/2014/main" id="{D2A8C645-8710-D44E-AFFA-CCE92A1D8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" y="5843588"/>
            <a:ext cx="19431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6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>
          <a:xfrm>
            <a:off x="894427" y="1558348"/>
            <a:ext cx="7355145" cy="2124113"/>
          </a:xfrm>
        </p:spPr>
        <p:txBody>
          <a:bodyPr/>
          <a:lstStyle/>
          <a:p>
            <a:r>
              <a:rPr lang="en-GB" sz="3200" b="1" dirty="0"/>
              <a:t>Kinetic Inductance Detectors (KIDs)</a:t>
            </a:r>
            <a:endParaRPr lang="en-US" sz="32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sz="quarter" idx="1"/>
          </p:nvPr>
        </p:nvSpPr>
        <p:spPr>
          <a:xfrm>
            <a:off x="1322922" y="4021015"/>
            <a:ext cx="6498159" cy="867508"/>
          </a:xfrm>
        </p:spPr>
        <p:txBody>
          <a:bodyPr>
            <a:normAutofit/>
          </a:bodyPr>
          <a:lstStyle/>
          <a:p>
            <a:r>
              <a:rPr lang="en-US" sz="2000" b="1" dirty="0"/>
              <a:t>Kieran O’Brien</a:t>
            </a:r>
          </a:p>
          <a:p>
            <a:r>
              <a:rPr lang="en-US" b="1" dirty="0"/>
              <a:t>University of Durham, UK</a:t>
            </a:r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77975AAA-2443-8341-9C5D-42AD63635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922" y="4888523"/>
            <a:ext cx="76635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BrowalliaUPC" pitchFamily="34" charset="0"/>
              </a:rPr>
              <a:t>Durham, UCSB, SRON, UKATC, JPL</a:t>
            </a:r>
            <a:endParaRPr lang="en-US" sz="1600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BrowalliaUP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777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536" y="242269"/>
            <a:ext cx="7772400" cy="1143000"/>
          </a:xfrm>
        </p:spPr>
        <p:txBody>
          <a:bodyPr/>
          <a:lstStyle/>
          <a:p>
            <a:r>
              <a:rPr lang="en-GB" sz="3600" dirty="0"/>
              <a:t>Spectral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510145"/>
            <a:ext cx="4312092" cy="4295344"/>
          </a:xfrm>
        </p:spPr>
        <p:txBody>
          <a:bodyPr>
            <a:normAutofit fontScale="92500" lnSpcReduction="20000"/>
          </a:bodyPr>
          <a:lstStyle/>
          <a:p>
            <a:r>
              <a:rPr lang="en-GB" sz="2100" dirty="0"/>
              <a:t>Currently far from ‘</a:t>
            </a:r>
            <a:r>
              <a:rPr lang="en-GB" sz="2100" dirty="0" err="1"/>
              <a:t>Fano</a:t>
            </a:r>
            <a:r>
              <a:rPr lang="en-GB" sz="2100" dirty="0"/>
              <a:t>’ limit.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100" dirty="0"/>
              <a:t>Typical histogram of pulse heights from calibration source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2912" y="1989138"/>
            <a:ext cx="4465893" cy="3816350"/>
          </a:xfrm>
        </p:spPr>
        <p:txBody>
          <a:bodyPr>
            <a:normAutofit fontScale="92500" lnSpcReduction="20000"/>
          </a:bodyPr>
          <a:lstStyle/>
          <a:p>
            <a:r>
              <a:rPr lang="en-GB" sz="1900" dirty="0"/>
              <a:t>Histogram of resolution of individual resonators (pixels)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783" y="1874991"/>
            <a:ext cx="3675492" cy="285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5879" y="2730636"/>
            <a:ext cx="3454050" cy="307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MKID-logo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5936" y="419100"/>
            <a:ext cx="684000" cy="684000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BB4BA1-A594-34DB-1BF3-C42B5BF19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0638" y="6266462"/>
            <a:ext cx="4022725" cy="457200"/>
          </a:xfrm>
        </p:spPr>
        <p:txBody>
          <a:bodyPr/>
          <a:lstStyle/>
          <a:p>
            <a:r>
              <a:rPr lang="de-DE" dirty="0"/>
              <a:t>Kieran O'Brien – CEOI Emerging Technologies Workshop  - 20/03/24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943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95083-DF94-4450-8542-FAB1ED1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259599"/>
            <a:ext cx="7772400" cy="1143000"/>
          </a:xfrm>
        </p:spPr>
        <p:txBody>
          <a:bodyPr/>
          <a:lstStyle/>
          <a:p>
            <a:r>
              <a:rPr lang="en-GB" sz="3600" dirty="0"/>
              <a:t>Energy resolution -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F8763-735E-461B-BB0B-AA9FA9876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824" y="2981740"/>
            <a:ext cx="5081147" cy="2823748"/>
          </a:xfrm>
        </p:spPr>
        <p:txBody>
          <a:bodyPr/>
          <a:lstStyle/>
          <a:p>
            <a:r>
              <a:rPr lang="en-GB" dirty="0"/>
              <a:t>Pieter de Visser et al, </a:t>
            </a:r>
            <a:r>
              <a:rPr lang="en-GB" dirty="0" err="1"/>
              <a:t>PhyRevApp</a:t>
            </a:r>
            <a:r>
              <a:rPr lang="en-GB" dirty="0"/>
              <a:t>, 16, 034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SRON group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NbTiN</a:t>
            </a:r>
            <a:r>
              <a:rPr lang="en-GB" dirty="0"/>
              <a:t>-Al Hybrid MKID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Suspended on </a:t>
            </a:r>
            <a:r>
              <a:rPr lang="en-GB" dirty="0" err="1"/>
              <a:t>SiN</a:t>
            </a:r>
            <a:r>
              <a:rPr lang="en-GB" dirty="0"/>
              <a:t> membrane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Phonons take longer to be lost to substrate, so can break more cooper pairs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Single pixel device (at the moment)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Energy resolution of ~50 at 400nm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8CEF7B-E647-4B69-B3A0-006EB8F91F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24" y="1503016"/>
            <a:ext cx="5081147" cy="14332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0B130A-CFD8-4A4F-922D-6B3412A239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569" y="1503016"/>
            <a:ext cx="2525734" cy="455591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1E5A4-7CB9-308A-0FC3-4C9BF4293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0638" y="6266462"/>
            <a:ext cx="4022725" cy="457200"/>
          </a:xfrm>
        </p:spPr>
        <p:txBody>
          <a:bodyPr/>
          <a:lstStyle/>
          <a:p>
            <a:r>
              <a:rPr lang="de-DE" dirty="0"/>
              <a:t>Kieran O'Brien – CEOI Emerging Technologies Workshop  - 20/03/24</a:t>
            </a:r>
            <a:endParaRPr lang="en-US" dirty="0"/>
          </a:p>
        </p:txBody>
      </p:sp>
      <p:pic>
        <p:nvPicPr>
          <p:cNvPr id="7" name="Picture 6" descr="MKID-logo.jpg">
            <a:extLst>
              <a:ext uri="{FF2B5EF4-FFF2-40B4-BE49-F238E27FC236}">
                <a16:creationId xmlns:a16="http://schemas.microsoft.com/office/drawing/2014/main" id="{B4FAE530-3F7D-7DB1-0D05-2CB583FDE8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5936" y="419100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37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FEDE8-A1C5-4B67-A35E-A52615C49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300783"/>
            <a:ext cx="7772400" cy="882346"/>
          </a:xfrm>
        </p:spPr>
        <p:txBody>
          <a:bodyPr/>
          <a:lstStyle/>
          <a:p>
            <a:r>
              <a:rPr lang="en-GB" sz="3600" dirty="0"/>
              <a:t>Energy resolution -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D3630-EEA3-4EC2-8A5C-69400666C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361" y="3572271"/>
            <a:ext cx="7559252" cy="2160273"/>
          </a:xfrm>
        </p:spPr>
        <p:txBody>
          <a:bodyPr/>
          <a:lstStyle/>
          <a:p>
            <a:r>
              <a:rPr lang="en-GB" dirty="0"/>
              <a:t>Nick Zobrist et al., </a:t>
            </a:r>
            <a:r>
              <a:rPr lang="en-GB" dirty="0" err="1"/>
              <a:t>astro-ph</a:t>
            </a:r>
            <a:r>
              <a:rPr lang="en-GB" dirty="0"/>
              <a:t>/2204.13669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UCSB-team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Indium (yellow) beneath Hafnium (light grey) MKID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Different phonon states means they are reflected either back into detector (optical photons) or back into substrate (cosmic rays)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Easier to manufacture, especially large arrays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Energy resolution:	R=33 from R=22 at 406nm</a:t>
            </a:r>
          </a:p>
          <a:p>
            <a:pPr marL="0" indent="0"/>
            <a:r>
              <a:rPr lang="en-GB" dirty="0"/>
              <a:t>		      	R=25 from R=14 at 663nm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E25AC9-2F99-4120-9725-0EA6448FE3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8838" y="1535741"/>
            <a:ext cx="2674356" cy="17499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C20CFEB-2B38-403B-B294-169FD26F7398}"/>
              </a:ext>
            </a:extLst>
          </p:cNvPr>
          <p:cNvGrpSpPr/>
          <p:nvPr/>
        </p:nvGrpSpPr>
        <p:grpSpPr>
          <a:xfrm>
            <a:off x="540806" y="1115824"/>
            <a:ext cx="5712327" cy="2435839"/>
            <a:chOff x="251151" y="1258023"/>
            <a:chExt cx="7430544" cy="243583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FB993AE-BAE3-4EA5-BE24-707DD51AC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151" y="1258023"/>
              <a:ext cx="2674356" cy="243562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5A50BC9-D416-4FAE-85B6-61A3F01F8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05233" y="1258023"/>
              <a:ext cx="4776462" cy="2435839"/>
            </a:xfrm>
            <a:prstGeom prst="rect">
              <a:avLst/>
            </a:prstGeom>
          </p:spPr>
        </p:pic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8D9DF-844F-BCC5-7332-CFEA3A9B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0638" y="6266462"/>
            <a:ext cx="4022725" cy="457200"/>
          </a:xfrm>
        </p:spPr>
        <p:txBody>
          <a:bodyPr/>
          <a:lstStyle/>
          <a:p>
            <a:r>
              <a:rPr lang="de-DE" dirty="0"/>
              <a:t>Kieran O'Brien – CEOI Emerging Technologies Workshop  - 20/03/24</a:t>
            </a:r>
            <a:endParaRPr lang="en-US" dirty="0"/>
          </a:p>
        </p:txBody>
      </p:sp>
      <p:pic>
        <p:nvPicPr>
          <p:cNvPr id="7" name="Picture 6" descr="MKID-logo.jpg">
            <a:extLst>
              <a:ext uri="{FF2B5EF4-FFF2-40B4-BE49-F238E27FC236}">
                <a16:creationId xmlns:a16="http://schemas.microsoft.com/office/drawing/2014/main" id="{015084D0-4284-76AA-2724-38E9AC054E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5936" y="419100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34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A1C2-16A4-44F6-82C1-04747F39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74325"/>
            <a:ext cx="7772400" cy="1143000"/>
          </a:xfrm>
        </p:spPr>
        <p:txBody>
          <a:bodyPr/>
          <a:lstStyle/>
          <a:p>
            <a:r>
              <a:rPr lang="en-GB" sz="3600" dirty="0"/>
              <a:t>Quantum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65AE7-1864-4132-8F58-179BC086F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839" y="3254733"/>
            <a:ext cx="6704569" cy="26054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Metals with natural absorption of 30-50%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Simple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85 nm </a:t>
            </a:r>
            <a:r>
              <a:rPr lang="en-GB" dirty="0" err="1"/>
              <a:t>SiOx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60 nm </a:t>
            </a:r>
            <a:r>
              <a:rPr lang="en-GB" dirty="0" err="1"/>
              <a:t>TiN</a:t>
            </a:r>
            <a:r>
              <a:rPr lang="en-GB" dirty="0"/>
              <a:t> (KID inductor)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23 nm </a:t>
            </a:r>
            <a:r>
              <a:rPr lang="en-GB" dirty="0" err="1"/>
              <a:t>SiOx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100 nm thick Al (mirror)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Needs to be demonstrated in a large array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Can be further improved with more complex dielectric stacks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2E8A61-C977-4F4C-9EA8-33AF9BC928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330" y="1437252"/>
            <a:ext cx="3637426" cy="15498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5619AE-9096-44C0-B4E8-C536FE3983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73" y="1399235"/>
            <a:ext cx="3927767" cy="16571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F6EC75-B75F-4BE7-B3DC-503CD63549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4570" y="3287513"/>
            <a:ext cx="2871591" cy="10234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94677D-5DEB-45C6-A427-C3825AE44F32}"/>
              </a:ext>
            </a:extLst>
          </p:cNvPr>
          <p:cNvSpPr txBox="1"/>
          <p:nvPr/>
        </p:nvSpPr>
        <p:spPr>
          <a:xfrm>
            <a:off x="6042923" y="4310992"/>
            <a:ext cx="2415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Kouwenhoven, et al.  JLTP,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F30C81-D8B1-4C01-9E58-9485EB1A23A7}"/>
              </a:ext>
            </a:extLst>
          </p:cNvPr>
          <p:cNvSpPr txBox="1"/>
          <p:nvPr/>
        </p:nvSpPr>
        <p:spPr>
          <a:xfrm>
            <a:off x="7667026" y="3252445"/>
            <a:ext cx="11523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-- Dielectric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E1DAF-9AC8-E55D-69B4-A876DD31A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0638" y="6266462"/>
            <a:ext cx="4022725" cy="457200"/>
          </a:xfrm>
        </p:spPr>
        <p:txBody>
          <a:bodyPr/>
          <a:lstStyle/>
          <a:p>
            <a:r>
              <a:rPr lang="de-DE" dirty="0"/>
              <a:t>Kieran O'Brien – CEOI Emerging Technologies Workshop  - 20/03/24</a:t>
            </a:r>
            <a:endParaRPr lang="en-US" dirty="0"/>
          </a:p>
        </p:txBody>
      </p:sp>
      <p:pic>
        <p:nvPicPr>
          <p:cNvPr id="7" name="Picture 6" descr="MKID-logo.jpg">
            <a:extLst>
              <a:ext uri="{FF2B5EF4-FFF2-40B4-BE49-F238E27FC236}">
                <a16:creationId xmlns:a16="http://schemas.microsoft.com/office/drawing/2014/main" id="{F822F413-E0E3-017A-D39B-CECB6FD9F3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5936" y="419100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24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536" y="189600"/>
            <a:ext cx="7772400" cy="1143000"/>
          </a:xfrm>
        </p:spPr>
        <p:txBody>
          <a:bodyPr/>
          <a:lstStyle/>
          <a:p>
            <a:r>
              <a:rPr lang="en-US" sz="3600" dirty="0"/>
              <a:t>Instrument concepts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54029" y="1263624"/>
          <a:ext cx="8035941" cy="45741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7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7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0789">
                  <a:extLst>
                    <a:ext uri="{9D8B030D-6E8A-4147-A177-3AD203B41FA5}">
                      <a16:colId xmlns:a16="http://schemas.microsoft.com/office/drawing/2014/main" val="455528380"/>
                    </a:ext>
                  </a:extLst>
                </a:gridCol>
              </a:tblGrid>
              <a:tr h="1110401">
                <a:tc>
                  <a:txBody>
                    <a:bodyPr/>
                    <a:lstStyle/>
                    <a:p>
                      <a:r>
                        <a:rPr lang="en-US" sz="1600" dirty="0"/>
                        <a:t>Classification of transients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Accretion</a:t>
                      </a:r>
                      <a:r>
                        <a:rPr lang="en-US" sz="1600" baseline="0" dirty="0"/>
                        <a:t> onto compact objects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Dark matter/energy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Exoplanets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Wave-front sensing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551">
                <a:tc>
                  <a:txBody>
                    <a:bodyPr/>
                    <a:lstStyle/>
                    <a:p>
                      <a:r>
                        <a:rPr lang="en-US" sz="1600" dirty="0"/>
                        <a:t>High throughput, low spectral resolution Integral</a:t>
                      </a:r>
                      <a:r>
                        <a:rPr lang="en-US" sz="1600" baseline="0" dirty="0"/>
                        <a:t> Field Spectroscopy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High</a:t>
                      </a:r>
                      <a:r>
                        <a:rPr lang="en-US" sz="1600" baseline="0" dirty="0"/>
                        <a:t> time resolution and high spectral resolution single-object spectroscopy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Highly</a:t>
                      </a:r>
                      <a:r>
                        <a:rPr lang="en-US" sz="1600" baseline="0" dirty="0"/>
                        <a:t> multiplexed, low spectral resolution spectroscopy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Photon-counting IFS for </a:t>
                      </a:r>
                      <a:r>
                        <a:rPr lang="en-US" sz="1600" baseline="0" dirty="0" err="1"/>
                        <a:t>coronographic</a:t>
                      </a:r>
                      <a:r>
                        <a:rPr lang="en-US" sz="1600" baseline="0" dirty="0"/>
                        <a:t> planet finder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High speed, low latency, zero read-noise detector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65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ARCONS/ KRAKENS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KIDSPEC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Mega-Z / Giga-z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‘Darkness’</a:t>
                      </a:r>
                    </a:p>
                    <a:p>
                      <a:pPr algn="ctr"/>
                      <a:r>
                        <a:rPr lang="en-US" sz="1600" dirty="0"/>
                        <a:t>MEC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Ultra-fast WFS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25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Mazin, et al. PASP, 123, 933</a:t>
                      </a:r>
                    </a:p>
                    <a:p>
                      <a:pPr algn="ctr"/>
                      <a:r>
                        <a:rPr lang="en-US" sz="1600" dirty="0"/>
                        <a:t>Mazin, et al. </a:t>
                      </a:r>
                    </a:p>
                    <a:p>
                      <a:pPr algn="ctr"/>
                      <a:r>
                        <a:rPr lang="en-US" sz="1600" dirty="0"/>
                        <a:t>SPIE, 107020H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O’Brien, JLTP, 199, 537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Marsden, et al., </a:t>
                      </a:r>
                      <a:r>
                        <a:rPr lang="en-US" sz="1600" dirty="0" err="1"/>
                        <a:t>ApJS</a:t>
                      </a:r>
                      <a:r>
                        <a:rPr lang="en-US" sz="1600" dirty="0"/>
                        <a:t>, 208,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Meeker, et al. PASP, 130, 65</a:t>
                      </a:r>
                    </a:p>
                    <a:p>
                      <a:pPr algn="ctr"/>
                      <a:r>
                        <a:rPr lang="en-US" sz="1600" dirty="0"/>
                        <a:t>Walter, et al. PASP 132, 125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Magniez, et al., in prep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78220"/>
                  </a:ext>
                </a:extLst>
              </a:tr>
            </a:tbl>
          </a:graphicData>
        </a:graphic>
      </p:graphicFrame>
      <p:pic>
        <p:nvPicPr>
          <p:cNvPr id="7" name="Picture 6" descr="MKID-log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5936" y="419100"/>
            <a:ext cx="684000" cy="68400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1EA211-2EFD-6F16-B197-CDD12D656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0638" y="6266462"/>
            <a:ext cx="4022725" cy="457200"/>
          </a:xfrm>
        </p:spPr>
        <p:txBody>
          <a:bodyPr/>
          <a:lstStyle/>
          <a:p>
            <a:r>
              <a:rPr lang="de-DE" dirty="0"/>
              <a:t>Kieran O'Brien – CEOI Emerging Technologies Workshop  - 20/03/24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67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489"/>
            <a:ext cx="7772400" cy="1143000"/>
          </a:xfrm>
        </p:spPr>
        <p:txBody>
          <a:bodyPr/>
          <a:lstStyle/>
          <a:p>
            <a:r>
              <a:rPr lang="en-US" sz="3600" dirty="0" err="1"/>
              <a:t>KIDSpec</a:t>
            </a:r>
            <a:r>
              <a:rPr lang="en-US" sz="3600" dirty="0"/>
              <a:t> in the lab</a:t>
            </a:r>
          </a:p>
        </p:txBody>
      </p:sp>
      <p:pic>
        <p:nvPicPr>
          <p:cNvPr id="10" name="Picture 9" descr="MKID-log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5936" y="419100"/>
            <a:ext cx="684000" cy="68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0928" y="1145783"/>
            <a:ext cx="48308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R=7500 spectrograph, 0.35-1.8µm, uses KID energy resolution to ‘order sort’ an echelle grating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Key technology demonstration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All components in hand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/>
              <a:t>Bluefors</a:t>
            </a:r>
            <a:r>
              <a:rPr lang="en-US" dirty="0"/>
              <a:t> SD closed-cycle Dilution fridge (100mK operating temperature)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Detector package is a device from UCSB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Read-out is GEN-3 (</a:t>
            </a:r>
            <a:r>
              <a:rPr lang="en-US" dirty="0" err="1"/>
              <a:t>RFSoC</a:t>
            </a:r>
            <a:r>
              <a:rPr lang="en-US" dirty="0"/>
              <a:t>) system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Bench-top spectrograph will illuminate array via fiber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Instrument could be fiber-fed, or direct coupled from an optical port in side/base of cryostat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062D73-35C1-4EE4-9C9A-2848366690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1916" y="1293711"/>
            <a:ext cx="2265108" cy="1912807"/>
          </a:xfrm>
          <a:prstGeom prst="rect">
            <a:avLst/>
          </a:prstGeom>
        </p:spPr>
      </p:pic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255AC49A-149E-4755-A29F-9FB0FB8839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8142" y="3031532"/>
            <a:ext cx="1683683" cy="2590449"/>
          </a:xfrm>
          <a:prstGeom prst="rect">
            <a:avLst/>
          </a:prstGeom>
        </p:spPr>
      </p:pic>
      <p:pic>
        <p:nvPicPr>
          <p:cNvPr id="13" name="Picture 12" descr="A picture containing indoor&#10;&#10;Description automatically generated">
            <a:extLst>
              <a:ext uri="{FF2B5EF4-FFF2-40B4-BE49-F238E27FC236}">
                <a16:creationId xmlns:a16="http://schemas.microsoft.com/office/drawing/2014/main" id="{B1FBFF18-5F96-4701-B6F9-FED75D4943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1731" y="3397129"/>
            <a:ext cx="2091231" cy="2590449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4A6CE34-169C-6CE0-30AB-05DD4A24F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0638" y="6266462"/>
            <a:ext cx="4022725" cy="457200"/>
          </a:xfrm>
        </p:spPr>
        <p:txBody>
          <a:bodyPr/>
          <a:lstStyle/>
          <a:p>
            <a:r>
              <a:rPr lang="de-DE" dirty="0"/>
              <a:t>Kieran O'Brien – CEOI Emerging Technologies Workshop  - 20/03/24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386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32507"/>
          </a:xfrm>
        </p:spPr>
        <p:txBody>
          <a:bodyPr/>
          <a:lstStyle/>
          <a:p>
            <a:r>
              <a:rPr lang="en-US" sz="3600" dirty="0"/>
              <a:t>Detectors for astronomy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971" y="1211435"/>
          <a:ext cx="7763895" cy="450220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94843">
                  <a:extLst>
                    <a:ext uri="{9D8B030D-6E8A-4147-A177-3AD203B41FA5}">
                      <a16:colId xmlns:a16="http://schemas.microsoft.com/office/drawing/2014/main" val="1639405648"/>
                    </a:ext>
                  </a:extLst>
                </a:gridCol>
                <a:gridCol w="920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4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4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9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49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002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</a:t>
                      </a:r>
                      <a:r>
                        <a:rPr lang="en-US" sz="1100"/>
                        <a:t>ensitivity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Noise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Time resolution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Energy resolution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Array 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Cost/unit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620">
                <a:tc>
                  <a:txBody>
                    <a:bodyPr/>
                    <a:lstStyle/>
                    <a:p>
                      <a:r>
                        <a:rPr lang="en-US" sz="1100" dirty="0"/>
                        <a:t>Eyes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Good</a:t>
                      </a:r>
                    </a:p>
                  </a:txBody>
                  <a:tcPr anchor="ctr">
                    <a:solidFill>
                      <a:srgbClr val="00B00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msec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Poor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Good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Free</a:t>
                      </a:r>
                    </a:p>
                  </a:txBody>
                  <a:tcPr anchor="ctr">
                    <a:solidFill>
                      <a:srgbClr val="00B0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620">
                <a:tc>
                  <a:txBody>
                    <a:bodyPr/>
                    <a:lstStyle/>
                    <a:p>
                      <a:r>
                        <a:rPr lang="en-US" sz="1100" dirty="0"/>
                        <a:t>Photographic plates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Fair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minutes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Good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Moderate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620">
                <a:tc>
                  <a:txBody>
                    <a:bodyPr/>
                    <a:lstStyle/>
                    <a:p>
                      <a:r>
                        <a:rPr lang="en-US" sz="1100" dirty="0"/>
                        <a:t>Photomultipliers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Fair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Good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&lt;</a:t>
                      </a:r>
                      <a:r>
                        <a:rPr lang="en-US" sz="1100" dirty="0" err="1"/>
                        <a:t>μsec</a:t>
                      </a:r>
                      <a:endParaRPr lang="en-US" sz="1100" dirty="0"/>
                    </a:p>
                  </a:txBody>
                  <a:tcPr anchor="ctr">
                    <a:solidFill>
                      <a:srgbClr val="00B00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High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074">
                <a:tc>
                  <a:txBody>
                    <a:bodyPr/>
                    <a:lstStyle/>
                    <a:p>
                      <a:r>
                        <a:rPr lang="en-US" sz="1100" dirty="0"/>
                        <a:t>CCDs (frame transfer, EMCCDs)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Excellent</a:t>
                      </a:r>
                    </a:p>
                  </a:txBody>
                  <a:tcPr anchor="ctr">
                    <a:solidFill>
                      <a:srgbClr val="00B00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Good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seconds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Excellent</a:t>
                      </a:r>
                    </a:p>
                  </a:txBody>
                  <a:tcPr anchor="ctr">
                    <a:solidFill>
                      <a:srgbClr val="00B00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Moderate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620">
                <a:tc>
                  <a:txBody>
                    <a:bodyPr/>
                    <a:lstStyle/>
                    <a:p>
                      <a:r>
                        <a:rPr lang="en-US" sz="1100" dirty="0"/>
                        <a:t>CMOS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Excellent</a:t>
                      </a:r>
                    </a:p>
                  </a:txBody>
                  <a:tcPr anchor="ctr">
                    <a:solidFill>
                      <a:srgbClr val="00B00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Fair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seconds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Excellent</a:t>
                      </a:r>
                    </a:p>
                  </a:txBody>
                  <a:tcPr anchor="ctr">
                    <a:solidFill>
                      <a:srgbClr val="00B00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Moderate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074">
                <a:tc>
                  <a:txBody>
                    <a:bodyPr/>
                    <a:lstStyle/>
                    <a:p>
                      <a:r>
                        <a:rPr lang="en-US" sz="1100" dirty="0"/>
                        <a:t>APD (SPADs, Geiger-mode, APD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Fair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Good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&lt;</a:t>
                      </a:r>
                      <a:r>
                        <a:rPr lang="en-US" sz="1100" dirty="0" err="1"/>
                        <a:t>μsec</a:t>
                      </a:r>
                      <a:endParaRPr lang="en-US" sz="1100" dirty="0"/>
                    </a:p>
                  </a:txBody>
                  <a:tcPr anchor="ctr">
                    <a:solidFill>
                      <a:srgbClr val="00B00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High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620">
                <a:tc>
                  <a:txBody>
                    <a:bodyPr/>
                    <a:lstStyle/>
                    <a:p>
                      <a:r>
                        <a:rPr lang="en-US" sz="1100" dirty="0"/>
                        <a:t>STJ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Fair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Excellent</a:t>
                      </a:r>
                    </a:p>
                  </a:txBody>
                  <a:tcPr anchor="ctr">
                    <a:solidFill>
                      <a:srgbClr val="00B00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μsec</a:t>
                      </a:r>
                      <a:endParaRPr lang="en-US" sz="1100" dirty="0"/>
                    </a:p>
                  </a:txBody>
                  <a:tcPr anchor="ctr">
                    <a:solidFill>
                      <a:srgbClr val="00B00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Fair</a:t>
                      </a:r>
                    </a:p>
                  </a:txBody>
                  <a:tcPr anchor="ctr">
                    <a:solidFill>
                      <a:srgbClr val="00B00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High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620">
                <a:tc>
                  <a:txBody>
                    <a:bodyPr/>
                    <a:lstStyle/>
                    <a:p>
                      <a:r>
                        <a:rPr lang="en-US" sz="1100" dirty="0"/>
                        <a:t>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Fair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Excellent</a:t>
                      </a:r>
                    </a:p>
                  </a:txBody>
                  <a:tcPr anchor="ctr">
                    <a:solidFill>
                      <a:srgbClr val="00B0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/>
                        <a:t>μsec</a:t>
                      </a:r>
                      <a:endParaRPr lang="en-US" sz="1100" dirty="0"/>
                    </a:p>
                  </a:txBody>
                  <a:tcPr anchor="ctr">
                    <a:solidFill>
                      <a:srgbClr val="00B00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Fair</a:t>
                      </a:r>
                    </a:p>
                  </a:txBody>
                  <a:tcPr anchor="ctr">
                    <a:solidFill>
                      <a:srgbClr val="00B00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High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620">
                <a:tc>
                  <a:txBody>
                    <a:bodyPr/>
                    <a:lstStyle/>
                    <a:p>
                      <a:r>
                        <a:rPr lang="en-US" sz="1100" dirty="0"/>
                        <a:t>KID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Fair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Excellent</a:t>
                      </a:r>
                    </a:p>
                  </a:txBody>
                  <a:tcPr anchor="ctr">
                    <a:solidFill>
                      <a:srgbClr val="00B0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/>
                        <a:t>μsec</a:t>
                      </a:r>
                      <a:endParaRPr lang="en-US" sz="1100" dirty="0"/>
                    </a:p>
                  </a:txBody>
                  <a:tcPr anchor="ctr">
                    <a:solidFill>
                      <a:srgbClr val="00B00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Fair</a:t>
                      </a:r>
                    </a:p>
                  </a:txBody>
                  <a:tcPr anchor="ctr">
                    <a:solidFill>
                      <a:srgbClr val="00B00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Fair</a:t>
                      </a:r>
                    </a:p>
                  </a:txBody>
                  <a:tcPr anchor="ctr">
                    <a:solidFill>
                      <a:srgbClr val="00B00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Moderate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7" name="Picture 6" descr="MKID-log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5936" y="419100"/>
            <a:ext cx="684000" cy="684000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5F9E375-615C-0F28-B1AA-24EECDBB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0638" y="6266462"/>
            <a:ext cx="4022725" cy="457200"/>
          </a:xfrm>
        </p:spPr>
        <p:txBody>
          <a:bodyPr/>
          <a:lstStyle/>
          <a:p>
            <a:r>
              <a:rPr lang="de-DE" dirty="0"/>
              <a:t>Kieran O'Brien – CEOI Emerging Technologies Workshop  - 20/03/24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553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32507"/>
          </a:xfrm>
        </p:spPr>
        <p:txBody>
          <a:bodyPr/>
          <a:lstStyle/>
          <a:p>
            <a:r>
              <a:rPr lang="en-US" sz="3600" dirty="0"/>
              <a:t>Detectors for astronomy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23977"/>
              </p:ext>
            </p:extLst>
          </p:nvPr>
        </p:nvGraphicFramePr>
        <p:xfrm>
          <a:off x="762971" y="1211435"/>
          <a:ext cx="7763895" cy="450220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94843">
                  <a:extLst>
                    <a:ext uri="{9D8B030D-6E8A-4147-A177-3AD203B41FA5}">
                      <a16:colId xmlns:a16="http://schemas.microsoft.com/office/drawing/2014/main" val="1639405648"/>
                    </a:ext>
                  </a:extLst>
                </a:gridCol>
                <a:gridCol w="920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4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4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9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49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002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</a:t>
                      </a:r>
                      <a:r>
                        <a:rPr lang="en-US" sz="1100"/>
                        <a:t>ensitivity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Noise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Time resolution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Energy resolution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Array 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Cost/unit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620">
                <a:tc>
                  <a:txBody>
                    <a:bodyPr/>
                    <a:lstStyle/>
                    <a:p>
                      <a:r>
                        <a:rPr lang="en-US" sz="1100" dirty="0"/>
                        <a:t>Eyes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Good</a:t>
                      </a:r>
                    </a:p>
                  </a:txBody>
                  <a:tcPr anchor="ctr">
                    <a:solidFill>
                      <a:srgbClr val="00B00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msec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Poor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Good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Free</a:t>
                      </a:r>
                    </a:p>
                  </a:txBody>
                  <a:tcPr anchor="ctr">
                    <a:solidFill>
                      <a:srgbClr val="00B0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620">
                <a:tc>
                  <a:txBody>
                    <a:bodyPr/>
                    <a:lstStyle/>
                    <a:p>
                      <a:r>
                        <a:rPr lang="en-US" sz="1100" dirty="0"/>
                        <a:t>Photographic plates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Fair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minutes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Good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Moderate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620">
                <a:tc>
                  <a:txBody>
                    <a:bodyPr/>
                    <a:lstStyle/>
                    <a:p>
                      <a:r>
                        <a:rPr lang="en-US" sz="1100" dirty="0"/>
                        <a:t>Photomultipliers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Fair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Good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&lt;</a:t>
                      </a:r>
                      <a:r>
                        <a:rPr lang="en-US" sz="1100" dirty="0" err="1"/>
                        <a:t>μsec</a:t>
                      </a:r>
                      <a:endParaRPr lang="en-US" sz="1100" dirty="0"/>
                    </a:p>
                  </a:txBody>
                  <a:tcPr anchor="ctr">
                    <a:solidFill>
                      <a:srgbClr val="00B00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High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074">
                <a:tc>
                  <a:txBody>
                    <a:bodyPr/>
                    <a:lstStyle/>
                    <a:p>
                      <a:r>
                        <a:rPr lang="en-US" sz="1100" dirty="0"/>
                        <a:t>CCDs (frame transfer, EMCCDs)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Excellent</a:t>
                      </a:r>
                    </a:p>
                  </a:txBody>
                  <a:tcPr anchor="ctr">
                    <a:solidFill>
                      <a:srgbClr val="00B00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Good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seconds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Excellent</a:t>
                      </a:r>
                    </a:p>
                  </a:txBody>
                  <a:tcPr anchor="ctr">
                    <a:solidFill>
                      <a:srgbClr val="00B00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Moderate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620">
                <a:tc>
                  <a:txBody>
                    <a:bodyPr/>
                    <a:lstStyle/>
                    <a:p>
                      <a:r>
                        <a:rPr lang="en-US" sz="1100" dirty="0"/>
                        <a:t>CMOS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Excellent</a:t>
                      </a:r>
                    </a:p>
                  </a:txBody>
                  <a:tcPr anchor="ctr">
                    <a:solidFill>
                      <a:srgbClr val="00B00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Fair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seconds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Excellent</a:t>
                      </a:r>
                    </a:p>
                  </a:txBody>
                  <a:tcPr anchor="ctr">
                    <a:solidFill>
                      <a:srgbClr val="00B00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Moderate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074">
                <a:tc>
                  <a:txBody>
                    <a:bodyPr/>
                    <a:lstStyle/>
                    <a:p>
                      <a:r>
                        <a:rPr lang="en-US" sz="1100" dirty="0"/>
                        <a:t>APD (SPADs, Geiger-mode, APD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Fair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Good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&lt;</a:t>
                      </a:r>
                      <a:r>
                        <a:rPr lang="en-US" sz="1100" dirty="0" err="1"/>
                        <a:t>μsec</a:t>
                      </a:r>
                      <a:endParaRPr lang="en-US" sz="1100" dirty="0"/>
                    </a:p>
                  </a:txBody>
                  <a:tcPr anchor="ctr">
                    <a:solidFill>
                      <a:srgbClr val="00B00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High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620">
                <a:tc>
                  <a:txBody>
                    <a:bodyPr/>
                    <a:lstStyle/>
                    <a:p>
                      <a:r>
                        <a:rPr lang="en-US" sz="1100" dirty="0"/>
                        <a:t>STJ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Fair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Excellent</a:t>
                      </a:r>
                    </a:p>
                  </a:txBody>
                  <a:tcPr anchor="ctr">
                    <a:solidFill>
                      <a:srgbClr val="00B00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μsec</a:t>
                      </a:r>
                      <a:endParaRPr lang="en-US" sz="1100" dirty="0"/>
                    </a:p>
                  </a:txBody>
                  <a:tcPr anchor="ctr">
                    <a:solidFill>
                      <a:srgbClr val="00B00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Fair</a:t>
                      </a:r>
                    </a:p>
                  </a:txBody>
                  <a:tcPr anchor="ctr">
                    <a:solidFill>
                      <a:srgbClr val="00B00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High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620">
                <a:tc>
                  <a:txBody>
                    <a:bodyPr/>
                    <a:lstStyle/>
                    <a:p>
                      <a:r>
                        <a:rPr lang="en-US" sz="1100" dirty="0"/>
                        <a:t>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Fair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Excellent</a:t>
                      </a:r>
                    </a:p>
                  </a:txBody>
                  <a:tcPr anchor="ctr">
                    <a:solidFill>
                      <a:srgbClr val="00B0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/>
                        <a:t>μsec</a:t>
                      </a:r>
                      <a:endParaRPr lang="en-US" sz="1100" dirty="0"/>
                    </a:p>
                  </a:txBody>
                  <a:tcPr anchor="ctr">
                    <a:solidFill>
                      <a:srgbClr val="00B00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Fair</a:t>
                      </a:r>
                    </a:p>
                  </a:txBody>
                  <a:tcPr anchor="ctr">
                    <a:solidFill>
                      <a:srgbClr val="00B00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High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620">
                <a:tc>
                  <a:txBody>
                    <a:bodyPr/>
                    <a:lstStyle/>
                    <a:p>
                      <a:r>
                        <a:rPr lang="en-US" sz="1100" dirty="0"/>
                        <a:t>KID (next 5 years?)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Excellent</a:t>
                      </a:r>
                    </a:p>
                  </a:txBody>
                  <a:tcPr anchor="ctr">
                    <a:solidFill>
                      <a:srgbClr val="00B00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Excellent</a:t>
                      </a:r>
                    </a:p>
                  </a:txBody>
                  <a:tcPr anchor="ctr">
                    <a:solidFill>
                      <a:srgbClr val="00B0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/>
                        <a:t>μsec</a:t>
                      </a:r>
                      <a:endParaRPr lang="en-US" sz="1100" dirty="0"/>
                    </a:p>
                  </a:txBody>
                  <a:tcPr anchor="ctr">
                    <a:solidFill>
                      <a:srgbClr val="00B00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Good</a:t>
                      </a:r>
                    </a:p>
                  </a:txBody>
                  <a:tcPr anchor="ctr">
                    <a:solidFill>
                      <a:srgbClr val="00B00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Good</a:t>
                      </a:r>
                    </a:p>
                  </a:txBody>
                  <a:tcPr anchor="ctr">
                    <a:solidFill>
                      <a:srgbClr val="00B00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Fair</a:t>
                      </a:r>
                    </a:p>
                  </a:txBody>
                  <a:tcPr anchor="ctr">
                    <a:solidFill>
                      <a:srgbClr val="00B0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7" name="Picture 6" descr="MKID-log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5936" y="419100"/>
            <a:ext cx="684000" cy="684000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CD88B16-6E03-F992-79BB-A26379021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0638" y="6266462"/>
            <a:ext cx="4022725" cy="457200"/>
          </a:xfrm>
        </p:spPr>
        <p:txBody>
          <a:bodyPr/>
          <a:lstStyle/>
          <a:p>
            <a:r>
              <a:rPr lang="de-DE" dirty="0"/>
              <a:t>Kieran O'Brien – CEOI Emerging Technologies Workshop  - 20/03/24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694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178177"/>
          </a:xfrm>
        </p:spPr>
        <p:txBody>
          <a:bodyPr/>
          <a:lstStyle/>
          <a:p>
            <a:r>
              <a:rPr lang="en-US" sz="360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92506"/>
            <a:ext cx="8350839" cy="470647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MKIDs for optical/IR astronomy have been successfully demonstrated on sky</a:t>
            </a:r>
          </a:p>
          <a:p>
            <a:endParaRPr lang="en-US" dirty="0"/>
          </a:p>
          <a:p>
            <a:r>
              <a:rPr lang="en-US" dirty="0"/>
              <a:t>Challenges remain in increasing uniformity and responsivity of arrays</a:t>
            </a:r>
          </a:p>
          <a:p>
            <a:r>
              <a:rPr lang="en-US" dirty="0"/>
              <a:t>Their unique scalability amongst energy sensitive detectors makes them an excellent candidate for future instrumentation</a:t>
            </a:r>
          </a:p>
          <a:p>
            <a:endParaRPr lang="en-US" dirty="0"/>
          </a:p>
          <a:p>
            <a:r>
              <a:rPr lang="en-US" dirty="0" err="1"/>
              <a:t>KIDspec</a:t>
            </a:r>
            <a:r>
              <a:rPr lang="en-US" dirty="0"/>
              <a:t> is an extremely powerful instrument concept with a broad science case.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0.3-1.8µm; spectral resolution ~10,000; photon-counting</a:t>
            </a:r>
          </a:p>
          <a:p>
            <a:endParaRPr lang="en-US" dirty="0"/>
          </a:p>
          <a:p>
            <a:r>
              <a:rPr lang="en-US" dirty="0"/>
              <a:t>MKIDs are not just for astronomy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broad passband (0.3-2.5µm in astronomy)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Photon counting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Read-noise free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Large arrays (20,000 pixels/</a:t>
            </a:r>
            <a:r>
              <a:rPr lang="en-US" dirty="0" err="1"/>
              <a:t>spaxels</a:t>
            </a:r>
            <a:r>
              <a:rPr lang="en-US" dirty="0"/>
              <a:t>; 400,000 voxels) </a:t>
            </a:r>
          </a:p>
          <a:p>
            <a:pPr marL="0" indent="0"/>
            <a:r>
              <a:rPr lang="en-US" dirty="0"/>
              <a:t>The perfect detector for a wide range of applications where every photon counts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The next step towards the ‘Ultimate Detector’</a:t>
            </a: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?</a:t>
            </a:r>
          </a:p>
          <a:p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 rot="19532250">
            <a:off x="86709" y="2845246"/>
            <a:ext cx="8979787" cy="1150181"/>
          </a:xfrm>
          <a:prstGeom prst="rect">
            <a:avLst/>
          </a:prstGeom>
        </p:spPr>
        <p:txBody>
          <a:bodyPr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Join the MKID revolution!</a:t>
            </a:r>
          </a:p>
        </p:txBody>
      </p:sp>
      <p:pic>
        <p:nvPicPr>
          <p:cNvPr id="7" name="Picture 6" descr="MKID-log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5936" y="419100"/>
            <a:ext cx="684000" cy="684000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877DC3-7FCF-CC2D-AEEE-8556881BC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0638" y="6266462"/>
            <a:ext cx="4022725" cy="457200"/>
          </a:xfrm>
        </p:spPr>
        <p:txBody>
          <a:bodyPr/>
          <a:lstStyle/>
          <a:p>
            <a:r>
              <a:rPr lang="de-DE" dirty="0"/>
              <a:t>Kieran O'Brien – CEOI Emerging Technologies Workshop  - 20/03/24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5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430" y="491574"/>
            <a:ext cx="7060136" cy="672883"/>
          </a:xfrm>
        </p:spPr>
        <p:txBody>
          <a:bodyPr/>
          <a:lstStyle/>
          <a:p>
            <a:r>
              <a:rPr lang="en-US" sz="3600" dirty="0"/>
              <a:t>Kinetic Inductance Detectors</a:t>
            </a:r>
          </a:p>
        </p:txBody>
      </p:sp>
      <p:pic>
        <p:nvPicPr>
          <p:cNvPr id="8" name="Picture 2" descr="Picture 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6971" y="1813864"/>
            <a:ext cx="2549067" cy="237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Picture 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769" y="2952081"/>
            <a:ext cx="2549067" cy="247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2224467" y="5579429"/>
            <a:ext cx="1667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Cooper Pair</a:t>
            </a: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4250654" y="4654577"/>
            <a:ext cx="199951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Energy Gap</a:t>
            </a:r>
          </a:p>
          <a:p>
            <a:r>
              <a:rPr lang="en-US" sz="1200" dirty="0"/>
              <a:t>Silicon –        1.10000 eV</a:t>
            </a:r>
          </a:p>
          <a:p>
            <a:r>
              <a:rPr lang="en-US" sz="1200" dirty="0"/>
              <a:t>Aluminum –   </a:t>
            </a:r>
            <a:r>
              <a:rPr lang="en-US" sz="1200" dirty="0">
                <a:solidFill>
                  <a:srgbClr val="00B050"/>
                </a:solidFill>
              </a:rPr>
              <a:t>0.00018</a:t>
            </a:r>
            <a:r>
              <a:rPr lang="en-US" sz="1200" i="1" dirty="0">
                <a:solidFill>
                  <a:schemeClr val="accent2"/>
                </a:solidFill>
              </a:rPr>
              <a:t> </a:t>
            </a:r>
            <a:r>
              <a:rPr lang="en-US" sz="1200" dirty="0"/>
              <a:t>eV</a:t>
            </a:r>
          </a:p>
          <a:p>
            <a:r>
              <a:rPr lang="en-US" sz="1200" dirty="0" err="1"/>
              <a:t>PtSi</a:t>
            </a:r>
            <a:r>
              <a:rPr lang="en-US" sz="1200" dirty="0"/>
              <a:t> -             0.00007 eV		</a:t>
            </a: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 flipH="1" flipV="1">
            <a:off x="2089644" y="5408957"/>
            <a:ext cx="177315" cy="239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 flipH="1" flipV="1">
            <a:off x="3310418" y="4910112"/>
            <a:ext cx="760993" cy="194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83200" y="2198454"/>
            <a:ext cx="3567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Inductor is a </a:t>
            </a:r>
          </a:p>
          <a:p>
            <a:r>
              <a:rPr lang="en-US" dirty="0">
                <a:solidFill>
                  <a:schemeClr val="accent4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Superconductor!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95938" y="1462097"/>
            <a:ext cx="262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MKID Equivalent Circuit</a:t>
            </a:r>
          </a:p>
        </p:txBody>
      </p:sp>
      <p:grpSp>
        <p:nvGrpSpPr>
          <p:cNvPr id="13" name="Group 49"/>
          <p:cNvGrpSpPr/>
          <p:nvPr/>
        </p:nvGrpSpPr>
        <p:grpSpPr>
          <a:xfrm>
            <a:off x="6250171" y="1572091"/>
            <a:ext cx="2191025" cy="3570818"/>
            <a:chOff x="3593275" y="1193105"/>
            <a:chExt cx="1777837" cy="2829823"/>
          </a:xfrm>
        </p:grpSpPr>
        <p:pic>
          <p:nvPicPr>
            <p:cNvPr id="43" name="Picture 5" descr="Picture 3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0422" y="1193105"/>
              <a:ext cx="1450690" cy="1274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6" descr="Picture 4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0422" y="2720981"/>
              <a:ext cx="1450690" cy="1301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6" name="Straight Arrow Connector 45"/>
            <p:cNvCxnSpPr/>
            <p:nvPr/>
          </p:nvCxnSpPr>
          <p:spPr>
            <a:xfrm rot="5400000" flipH="1" flipV="1">
              <a:off x="3586555" y="1813588"/>
              <a:ext cx="340591" cy="3271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3593275" y="2961409"/>
              <a:ext cx="327148" cy="2713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 descr="MKID-logo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5936" y="419100"/>
            <a:ext cx="684000" cy="684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58F4E-2FB1-5247-9314-CE8E04BB6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0638" y="6266462"/>
            <a:ext cx="4022725" cy="457200"/>
          </a:xfrm>
        </p:spPr>
        <p:txBody>
          <a:bodyPr/>
          <a:lstStyle/>
          <a:p>
            <a:r>
              <a:rPr lang="de-DE" dirty="0"/>
              <a:t>Kieran O'Brien – CEOI Emerging Technologies Workshop  - 20/03/24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536" y="234577"/>
            <a:ext cx="7772400" cy="1143000"/>
          </a:xfrm>
        </p:spPr>
        <p:txBody>
          <a:bodyPr/>
          <a:lstStyle/>
          <a:p>
            <a:r>
              <a:rPr lang="en-US" sz="3600" dirty="0"/>
              <a:t>Phase-shift of probe signal</a:t>
            </a:r>
          </a:p>
        </p:txBody>
      </p:sp>
      <p:pic>
        <p:nvPicPr>
          <p:cNvPr id="5" name="Picture 4" descr="SinglePulse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0096" y="2172737"/>
            <a:ext cx="4919840" cy="393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Arrow Connector 28"/>
          <p:cNvCxnSpPr/>
          <p:nvPr/>
        </p:nvCxnSpPr>
        <p:spPr>
          <a:xfrm>
            <a:off x="2805937" y="3955670"/>
            <a:ext cx="839058" cy="5773"/>
          </a:xfrm>
          <a:prstGeom prst="straightConnector1">
            <a:avLst/>
          </a:prstGeom>
          <a:solidFill>
            <a:schemeClr val="bg1"/>
          </a:solidFill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116556" y="1781098"/>
            <a:ext cx="2282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Typical Single Photon Event</a:t>
            </a:r>
          </a:p>
        </p:txBody>
      </p:sp>
      <p:grpSp>
        <p:nvGrpSpPr>
          <p:cNvPr id="13" name="Group 49"/>
          <p:cNvGrpSpPr/>
          <p:nvPr/>
        </p:nvGrpSpPr>
        <p:grpSpPr>
          <a:xfrm>
            <a:off x="780246" y="2045688"/>
            <a:ext cx="2061762" cy="3687783"/>
            <a:chOff x="3920422" y="1193105"/>
            <a:chExt cx="1450690" cy="2829823"/>
          </a:xfrm>
        </p:grpSpPr>
        <p:pic>
          <p:nvPicPr>
            <p:cNvPr id="43" name="Picture 5" descr="Picture 3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0422" y="1193105"/>
              <a:ext cx="1450690" cy="1274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6" descr="Picture 4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0422" y="2720981"/>
              <a:ext cx="1450690" cy="1301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11" descr="MKID-logo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5936" y="419100"/>
            <a:ext cx="684000" cy="68400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33BFE5A-7AE9-B35A-6831-9D1087005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0638" y="6266462"/>
            <a:ext cx="4022725" cy="457200"/>
          </a:xfrm>
        </p:spPr>
        <p:txBody>
          <a:bodyPr/>
          <a:lstStyle/>
          <a:p>
            <a:r>
              <a:rPr lang="de-DE" dirty="0"/>
              <a:t>Kieran O'Brien – CEOI Emerging Technologies Workshop  - 20/03/24</a:t>
            </a:r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546" y="133335"/>
            <a:ext cx="7772400" cy="1143000"/>
          </a:xfrm>
        </p:spPr>
        <p:txBody>
          <a:bodyPr/>
          <a:lstStyle/>
          <a:p>
            <a:r>
              <a:rPr lang="en-US" sz="3600" dirty="0"/>
              <a:t>Energy resolving detector</a:t>
            </a:r>
          </a:p>
        </p:txBody>
      </p:sp>
      <p:pic>
        <p:nvPicPr>
          <p:cNvPr id="6" name="Picture 5" descr="Screen shot 2010-06-28 at 10.14.05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3054" y="1702526"/>
            <a:ext cx="3355944" cy="36771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4815557" y="1358237"/>
            <a:ext cx="377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Distribution of Photon Events</a:t>
            </a:r>
          </a:p>
        </p:txBody>
      </p:sp>
      <p:pic>
        <p:nvPicPr>
          <p:cNvPr id="12" name="Picture 11" descr="SinglePulse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09" y="1963432"/>
            <a:ext cx="4234012" cy="338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714064" y="1103100"/>
            <a:ext cx="199951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Energy Gap</a:t>
            </a:r>
          </a:p>
          <a:p>
            <a:r>
              <a:rPr lang="en-US" sz="1200" dirty="0"/>
              <a:t>Silicon –        1.10000 eV</a:t>
            </a:r>
          </a:p>
          <a:p>
            <a:r>
              <a:rPr lang="en-US" sz="1200" dirty="0"/>
              <a:t>Aluminum –   </a:t>
            </a:r>
            <a:r>
              <a:rPr lang="en-US" sz="1200" dirty="0">
                <a:solidFill>
                  <a:srgbClr val="00B050"/>
                </a:solidFill>
              </a:rPr>
              <a:t>0.00018</a:t>
            </a:r>
            <a:r>
              <a:rPr lang="en-US" sz="1200" i="1" dirty="0">
                <a:solidFill>
                  <a:schemeClr val="accent2"/>
                </a:solidFill>
              </a:rPr>
              <a:t> </a:t>
            </a:r>
            <a:r>
              <a:rPr lang="en-US" sz="1200" dirty="0"/>
              <a:t>eV</a:t>
            </a:r>
          </a:p>
          <a:p>
            <a:r>
              <a:rPr lang="en-US" sz="1200" dirty="0" err="1"/>
              <a:t>PtSi</a:t>
            </a:r>
            <a:r>
              <a:rPr lang="en-US" sz="1200" dirty="0"/>
              <a:t> -             0.00007 eV</a:t>
            </a:r>
          </a:p>
        </p:txBody>
      </p:sp>
      <p:pic>
        <p:nvPicPr>
          <p:cNvPr id="11" name="Picture 10" descr="MKID-logo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5936" y="419100"/>
            <a:ext cx="684000" cy="684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1546" y="5374568"/>
            <a:ext cx="3636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hν</a:t>
            </a:r>
            <a:r>
              <a:rPr lang="en-US" sz="1200" dirty="0"/>
              <a:t>= 3.1eV (400nm), R &lt;~ 150 for </a:t>
            </a:r>
            <a:r>
              <a:rPr lang="en-US" sz="1200" dirty="0" err="1"/>
              <a:t>η</a:t>
            </a:r>
            <a:r>
              <a:rPr lang="en-US" sz="1200" dirty="0"/>
              <a:t>=0.57, F = 0.2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4BEA6C-11DE-4FDF-83E9-E70252C9C16E}"/>
                  </a:ext>
                </a:extLst>
              </p:cNvPr>
              <p:cNvSpPr txBox="1"/>
              <p:nvPr/>
            </p:nvSpPr>
            <p:spPr>
              <a:xfrm>
                <a:off x="6222005" y="5626742"/>
                <a:ext cx="1560299" cy="4415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𝑚𝑒𝑎𝑠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𝐹𝑊𝐻𝑀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4BEA6C-11DE-4FDF-83E9-E70252C9C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005" y="5626742"/>
                <a:ext cx="1560299" cy="441531"/>
              </a:xfrm>
              <a:prstGeom prst="rect">
                <a:avLst/>
              </a:prstGeom>
              <a:blipFill>
                <a:blip r:embed="rId5"/>
                <a:stretch>
                  <a:fillRect l="-1953" r="-3125" b="-180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6DA12D-D440-458B-8646-C60C41D38E66}"/>
                  </a:ext>
                </a:extLst>
              </p:cNvPr>
              <p:cNvSpPr txBox="1"/>
              <p:nvPr/>
            </p:nvSpPr>
            <p:spPr>
              <a:xfrm>
                <a:off x="2716885" y="1359725"/>
                <a:ext cx="2032416" cy="6365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2.355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m:rPr>
                                  <m:sty m:val="p"/>
                                </m:rPr>
                                <a:rPr lang="el-G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6DA12D-D440-458B-8646-C60C41D38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885" y="1359725"/>
                <a:ext cx="2032416" cy="6365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4AB11F7-EB08-4C93-DD61-AAE4BE548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0638" y="6266462"/>
            <a:ext cx="4022725" cy="457200"/>
          </a:xfrm>
        </p:spPr>
        <p:txBody>
          <a:bodyPr/>
          <a:lstStyle/>
          <a:p>
            <a:r>
              <a:rPr lang="de-DE" dirty="0"/>
              <a:t>Kieran O'Brien – CEOI Emerging Technologies Workshop  - 20/03/24</a:t>
            </a:r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5061" y="2141702"/>
            <a:ext cx="2552450" cy="3441700"/>
          </a:xfrm>
          <a:prstGeom prst="rect">
            <a:avLst/>
          </a:prstGeom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Book" charset="0"/>
              </a:rPr>
              <a:t>Lumped element pixels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85800" y="1813457"/>
            <a:ext cx="4311551" cy="4055897"/>
            <a:chOff x="406400" y="1813457"/>
            <a:chExt cx="4590951" cy="4280956"/>
          </a:xfrm>
        </p:grpSpPr>
        <p:pic>
          <p:nvPicPr>
            <p:cNvPr id="22531" name="Picture 2" descr="Picture 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6400" y="1813457"/>
              <a:ext cx="4590951" cy="42809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406400" y="1813457"/>
              <a:ext cx="580674" cy="5080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3493992" y="2928150"/>
            <a:ext cx="3811801" cy="615509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4597650" y="4271181"/>
            <a:ext cx="2708143" cy="121065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18065" y="3806533"/>
            <a:ext cx="4887728" cy="402124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MKID-logo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5936" y="419100"/>
            <a:ext cx="684000" cy="684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4E554-ACDE-0D33-FF6E-97AA76ACA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0638" y="6266462"/>
            <a:ext cx="4022725" cy="457200"/>
          </a:xfrm>
        </p:spPr>
        <p:txBody>
          <a:bodyPr/>
          <a:lstStyle/>
          <a:p>
            <a:r>
              <a:rPr lang="de-DE" dirty="0"/>
              <a:t>Kieran O'Brien – CEOI Emerging Technologies Workshop  - 20/03/24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02013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478" y="208651"/>
            <a:ext cx="7772400" cy="1143000"/>
          </a:xfrm>
        </p:spPr>
        <p:txBody>
          <a:bodyPr/>
          <a:lstStyle/>
          <a:p>
            <a:r>
              <a:rPr lang="en-US" sz="3600" dirty="0"/>
              <a:t>Arrays of </a:t>
            </a:r>
            <a:r>
              <a:rPr lang="en-US" sz="3600" dirty="0" err="1"/>
              <a:t>MKIDs</a:t>
            </a:r>
            <a:endParaRPr lang="en-US" sz="3600" dirty="0"/>
          </a:p>
        </p:txBody>
      </p:sp>
      <p:grpSp>
        <p:nvGrpSpPr>
          <p:cNvPr id="20" name="Group 4"/>
          <p:cNvGrpSpPr/>
          <p:nvPr/>
        </p:nvGrpSpPr>
        <p:grpSpPr>
          <a:xfrm>
            <a:off x="6341932" y="1600201"/>
            <a:ext cx="1913663" cy="1706800"/>
            <a:chOff x="1905000" y="1600200"/>
            <a:chExt cx="4819650" cy="4494213"/>
          </a:xfrm>
        </p:grpSpPr>
        <p:pic>
          <p:nvPicPr>
            <p:cNvPr id="21" name="Picture 2" descr="Picture 2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1600200"/>
              <a:ext cx="4819650" cy="4494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1905000" y="1600200"/>
              <a:ext cx="609600" cy="533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4"/>
          <p:cNvGrpSpPr/>
          <p:nvPr/>
        </p:nvGrpSpPr>
        <p:grpSpPr>
          <a:xfrm>
            <a:off x="4900635" y="1600201"/>
            <a:ext cx="1913663" cy="1706800"/>
            <a:chOff x="1905000" y="1600200"/>
            <a:chExt cx="4819650" cy="4494213"/>
          </a:xfrm>
        </p:grpSpPr>
        <p:pic>
          <p:nvPicPr>
            <p:cNvPr id="18" name="Picture 2" descr="Picture 2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1600200"/>
              <a:ext cx="4819650" cy="4494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1905000" y="1600200"/>
              <a:ext cx="609600" cy="533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4"/>
          <p:cNvGrpSpPr/>
          <p:nvPr/>
        </p:nvGrpSpPr>
        <p:grpSpPr>
          <a:xfrm>
            <a:off x="3418199" y="1600201"/>
            <a:ext cx="1913663" cy="1706800"/>
            <a:chOff x="1905000" y="1600200"/>
            <a:chExt cx="4819650" cy="4494213"/>
          </a:xfrm>
        </p:grpSpPr>
        <p:pic>
          <p:nvPicPr>
            <p:cNvPr id="15" name="Picture 2" descr="Picture 2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1600200"/>
              <a:ext cx="4819650" cy="4494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1905000" y="1600200"/>
              <a:ext cx="609600" cy="533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4"/>
          <p:cNvGrpSpPr/>
          <p:nvPr/>
        </p:nvGrpSpPr>
        <p:grpSpPr>
          <a:xfrm>
            <a:off x="1988624" y="1600201"/>
            <a:ext cx="1913663" cy="1706800"/>
            <a:chOff x="1905000" y="1600200"/>
            <a:chExt cx="4819650" cy="4494213"/>
          </a:xfrm>
        </p:grpSpPr>
        <p:pic>
          <p:nvPicPr>
            <p:cNvPr id="12" name="Picture 2" descr="Picture 2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1600200"/>
              <a:ext cx="4819650" cy="4494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1905000" y="1600200"/>
              <a:ext cx="609600" cy="533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2" descr="Picture 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329" y="1600201"/>
            <a:ext cx="1913663" cy="17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83329" y="1600201"/>
            <a:ext cx="242044" cy="20257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668" y="3307001"/>
            <a:ext cx="4492548" cy="2991353"/>
          </a:xfrm>
          <a:prstGeom prst="rect">
            <a:avLst/>
          </a:prstGeom>
        </p:spPr>
      </p:pic>
      <p:pic>
        <p:nvPicPr>
          <p:cNvPr id="23" name="Picture 22" descr="MKID-logo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5936" y="419100"/>
            <a:ext cx="684000" cy="684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5D9C9-4DA7-63A8-63D5-9D028B950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0638" y="6266462"/>
            <a:ext cx="4022725" cy="457200"/>
          </a:xfrm>
        </p:spPr>
        <p:txBody>
          <a:bodyPr/>
          <a:lstStyle/>
          <a:p>
            <a:r>
              <a:rPr lang="de-DE" dirty="0"/>
              <a:t>Kieran O'Brien – CEOI Emerging Technologies Workshop  - 20/03/24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60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79" y="2677063"/>
            <a:ext cx="7916666" cy="329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07576"/>
            <a:ext cx="8042276" cy="900665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Franklin Gothic Book" charset="0"/>
              </a:rPr>
              <a:t>Digital MKID Readout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84944" y="1022167"/>
            <a:ext cx="8770937" cy="175597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00000"/>
              </a:lnSpc>
              <a:buNone/>
            </a:pPr>
            <a:r>
              <a:rPr lang="en-US" sz="2400" dirty="0">
                <a:latin typeface="Century Gothic" charset="0"/>
              </a:rPr>
              <a:t>	</a:t>
            </a:r>
            <a:r>
              <a:rPr lang="en-US" sz="2400" dirty="0"/>
              <a:t>Software Defined Radio (SDR) Overview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1800" dirty="0"/>
              <a:t>Leverages massive industry investment in ADCs/</a:t>
            </a:r>
            <a:r>
              <a:rPr lang="en-US" sz="1800" dirty="0" err="1"/>
              <a:t>FPGAs</a:t>
            </a:r>
            <a:endParaRPr lang="en-US" sz="1800" dirty="0"/>
          </a:p>
          <a:p>
            <a:pPr lvl="1" eaLnBrk="1" hangingPunct="1">
              <a:lnSpc>
                <a:spcPct val="100000"/>
              </a:lnSpc>
            </a:pPr>
            <a:r>
              <a:rPr lang="en-US" sz="1800" dirty="0"/>
              <a:t>Generate frequency comb and up-convert to frequency of interest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1800" dirty="0"/>
              <a:t>Pass through MKID and amplify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1800" dirty="0"/>
              <a:t>Down-convert and Digitize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1800" dirty="0"/>
              <a:t>“Channelize” signals in a powerful FPGA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1800" dirty="0"/>
              <a:t>Process pulses (optical/UV/X-ray) or just output time stream (sub-mm)</a:t>
            </a:r>
          </a:p>
          <a:p>
            <a:pPr lvl="1" eaLnBrk="1" hangingPunct="1">
              <a:lnSpc>
                <a:spcPct val="100000"/>
              </a:lnSpc>
            </a:pPr>
            <a:endParaRPr lang="en-US" sz="1800" dirty="0">
              <a:latin typeface="Century Gothic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798A243-82EF-E783-D441-D99BB2D5F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0638" y="6266462"/>
            <a:ext cx="4022725" cy="457200"/>
          </a:xfrm>
        </p:spPr>
        <p:txBody>
          <a:bodyPr/>
          <a:lstStyle/>
          <a:p>
            <a:r>
              <a:rPr lang="de-DE" dirty="0"/>
              <a:t>Kieran O'Brien – CEOI Emerging Technologies Workshop  - 20/03/24</a:t>
            </a:r>
            <a:endParaRPr lang="en-US" dirty="0"/>
          </a:p>
        </p:txBody>
      </p:sp>
      <p:pic>
        <p:nvPicPr>
          <p:cNvPr id="3" name="Picture 2" descr="MKID-logo.jpg">
            <a:extLst>
              <a:ext uri="{FF2B5EF4-FFF2-40B4-BE49-F238E27FC236}">
                <a16:creationId xmlns:a16="http://schemas.microsoft.com/office/drawing/2014/main" id="{BFD4CCC8-B476-6F55-3009-76EE72B340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5936" y="419100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55098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9A684-1600-4EBC-97CC-6873B5D2B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9852"/>
            <a:ext cx="7772400" cy="1143000"/>
          </a:xfrm>
        </p:spPr>
        <p:txBody>
          <a:bodyPr/>
          <a:lstStyle/>
          <a:p>
            <a:r>
              <a:rPr lang="en-GB" sz="3600" dirty="0"/>
              <a:t>Gen-3 read-out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22286-42F0-46B1-95F3-6422F3E63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810" y="1222852"/>
            <a:ext cx="7519620" cy="429054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Uses latest Xilinx RF system-on-chip (</a:t>
            </a:r>
            <a:r>
              <a:rPr lang="en-GB" dirty="0" err="1"/>
              <a:t>RFSoC</a:t>
            </a:r>
            <a:r>
              <a:rPr lang="en-GB" dirty="0"/>
              <a:t>) </a:t>
            </a:r>
          </a:p>
          <a:p>
            <a:pPr marL="0" indent="0"/>
            <a:r>
              <a:rPr lang="en-GB" dirty="0"/>
              <a:t>      hardware that combines FPGA and ADC/DACs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ZCU111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/>
              <a:t>ZYNQ ULTRASCALE+ FPGA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/>
              <a:t>8x 14-bit 6.5GSPS DAC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/>
              <a:t>8x 12-bit 4GSPS ADC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Development driven by telecoms industry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Firmware similar architecture to Gen-1 &amp;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Developed single-feedline hardware for mixing to 4-8GHz with UKRI-funding, now have hardware for 10,000 pixel array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Investigating firmware architectures to read-out multiple feedlines, reducing cost/pixel further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ROACH Based readout cost ~$50/pixel used in ARCONS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err="1"/>
              <a:t>RFSoC</a:t>
            </a:r>
            <a:r>
              <a:rPr lang="en-US" sz="1800" dirty="0"/>
              <a:t> system being deployed now is ~$5/pixel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6" descr="A close-up of a computer&#10;&#10;Description automatically generated with low confidence">
            <a:extLst>
              <a:ext uri="{FF2B5EF4-FFF2-40B4-BE49-F238E27FC236}">
                <a16:creationId xmlns:a16="http://schemas.microsoft.com/office/drawing/2014/main" id="{BA9CE193-64FC-4C11-9136-7C07469FA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640" y="1208001"/>
            <a:ext cx="2768263" cy="207619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2B487-E4D6-6F5B-DDC9-7D425491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0638" y="6266462"/>
            <a:ext cx="4022725" cy="457200"/>
          </a:xfrm>
        </p:spPr>
        <p:txBody>
          <a:bodyPr/>
          <a:lstStyle/>
          <a:p>
            <a:r>
              <a:rPr lang="de-DE" dirty="0"/>
              <a:t>Kieran O'Brien – CEOI Emerging Technologies Workshop  - 20/03/24</a:t>
            </a:r>
            <a:endParaRPr lang="en-US" dirty="0"/>
          </a:p>
        </p:txBody>
      </p:sp>
      <p:pic>
        <p:nvPicPr>
          <p:cNvPr id="6" name="Picture 5" descr="MKID-logo.jpg">
            <a:extLst>
              <a:ext uri="{FF2B5EF4-FFF2-40B4-BE49-F238E27FC236}">
                <a16:creationId xmlns:a16="http://schemas.microsoft.com/office/drawing/2014/main" id="{2CEA3F4E-2372-693F-3060-1DE270A238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5936" y="419100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51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459" y="167461"/>
            <a:ext cx="7592490" cy="1400530"/>
          </a:xfrm>
        </p:spPr>
        <p:txBody>
          <a:bodyPr/>
          <a:lstStyle/>
          <a:p>
            <a:r>
              <a:rPr lang="en-US" sz="3600" dirty="0"/>
              <a:t>The first science array (2011)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459" y="1853247"/>
            <a:ext cx="3386794" cy="409035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1024 pixel array (15x larger than any previous STJ/TES array)</a:t>
            </a:r>
          </a:p>
          <a:p>
            <a:r>
              <a:rPr lang="en-US" dirty="0"/>
              <a:t>2 </a:t>
            </a:r>
            <a:r>
              <a:rPr lang="en-US" dirty="0" err="1"/>
              <a:t>feedlines</a:t>
            </a:r>
            <a:r>
              <a:rPr lang="en-US" dirty="0"/>
              <a:t> with 512 resonators/</a:t>
            </a:r>
            <a:r>
              <a:rPr lang="en-US" dirty="0" err="1"/>
              <a:t>feedline</a:t>
            </a:r>
            <a:endParaRPr lang="en-US" dirty="0"/>
          </a:p>
          <a:p>
            <a:r>
              <a:rPr lang="en-US" dirty="0"/>
              <a:t>Designed to have 2MHz spacing between resonators</a:t>
            </a:r>
          </a:p>
          <a:p>
            <a:r>
              <a:rPr lang="en-US" dirty="0"/>
              <a:t>Resonators close in frequency are far apart in space</a:t>
            </a:r>
          </a:p>
          <a:p>
            <a:r>
              <a:rPr lang="en-US" dirty="0"/>
              <a:t>839 resonators found in wide sweep (82%)</a:t>
            </a:r>
          </a:p>
          <a:p>
            <a:r>
              <a:rPr lang="en-US" dirty="0"/>
              <a:t>669 pixels accessible by read-out (4x512MHz)</a:t>
            </a:r>
          </a:p>
          <a:p>
            <a:r>
              <a:rPr lang="en-US" dirty="0"/>
              <a:t>65% of total array</a:t>
            </a:r>
          </a:p>
          <a:p>
            <a:endParaRPr lang="en-US" dirty="0"/>
          </a:p>
        </p:txBody>
      </p:sp>
      <p:pic>
        <p:nvPicPr>
          <p:cNvPr id="7" name="Picture 6" descr="fig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253" y="1617873"/>
            <a:ext cx="4940299" cy="3880380"/>
          </a:xfrm>
          <a:prstGeom prst="rect">
            <a:avLst/>
          </a:prstGeom>
        </p:spPr>
      </p:pic>
      <p:pic>
        <p:nvPicPr>
          <p:cNvPr id="8" name="Picture 7" descr="MKID-logo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5936" y="419100"/>
            <a:ext cx="684000" cy="68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F91EA5-C4E8-4BCB-926B-8AEF9DE1BCE9}"/>
              </a:ext>
            </a:extLst>
          </p:cNvPr>
          <p:cNvSpPr/>
          <p:nvPr/>
        </p:nvSpPr>
        <p:spPr>
          <a:xfrm>
            <a:off x="6472830" y="5630828"/>
            <a:ext cx="21187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Mazin</a:t>
            </a:r>
            <a:r>
              <a:rPr lang="en-US" sz="1200" dirty="0"/>
              <a:t>, et al. PASP, 123, 933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B7C71-FC26-C8BA-EF8A-08B3D6B56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0638" y="6266462"/>
            <a:ext cx="4022725" cy="457200"/>
          </a:xfrm>
        </p:spPr>
        <p:txBody>
          <a:bodyPr/>
          <a:lstStyle/>
          <a:p>
            <a:r>
              <a:rPr lang="de-DE" dirty="0"/>
              <a:t>Kieran O'Brien – CEOI Emerging Technologies Workshop  - 20/03/24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02400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_PowerpointTemplate (1)" id="{FE8B9D2D-52A2-D148-8722-E77E198A2678}" vid="{6AFBAC77-6A69-6746-A5BE-B906BEEDAA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0</TotalTime>
  <Words>1310</Words>
  <Application>Microsoft Macintosh PowerPoint</Application>
  <PresentationFormat>On-screen Show (4:3)</PresentationFormat>
  <Paragraphs>319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BrowalliaUPC</vt:lpstr>
      <vt:lpstr>Calibri</vt:lpstr>
      <vt:lpstr>Cambria Math</vt:lpstr>
      <vt:lpstr>Century Gothic</vt:lpstr>
      <vt:lpstr>Franklin Gothic Book</vt:lpstr>
      <vt:lpstr>Helvetica Neue</vt:lpstr>
      <vt:lpstr>Times</vt:lpstr>
      <vt:lpstr>Wingdings</vt:lpstr>
      <vt:lpstr>Wingdings 2</vt:lpstr>
      <vt:lpstr>Blank</vt:lpstr>
      <vt:lpstr>Kinetic Inductance Detectors (KIDs)</vt:lpstr>
      <vt:lpstr>Kinetic Inductance Detectors</vt:lpstr>
      <vt:lpstr>Phase-shift of probe signal</vt:lpstr>
      <vt:lpstr>Energy resolving detector</vt:lpstr>
      <vt:lpstr>Lumped element pixels</vt:lpstr>
      <vt:lpstr>Arrays of MKIDs</vt:lpstr>
      <vt:lpstr>Digital MKID Readout</vt:lpstr>
      <vt:lpstr>Gen-3 read-out</vt:lpstr>
      <vt:lpstr>The first science array (2011)</vt:lpstr>
      <vt:lpstr>Spectral response</vt:lpstr>
      <vt:lpstr>Energy resolution - I</vt:lpstr>
      <vt:lpstr>Energy resolution - II</vt:lpstr>
      <vt:lpstr>Quantum Efficiency</vt:lpstr>
      <vt:lpstr>Instrument concepts</vt:lpstr>
      <vt:lpstr>KIDSpec in the lab</vt:lpstr>
      <vt:lpstr>Detectors for astronomy</vt:lpstr>
      <vt:lpstr>Detectors for astronomy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Microwave Kinetic Inductance Detectors for optical and  near-IR astronomy</dc:title>
  <dc:subject/>
  <dc:creator>Kieran O'Brien</dc:creator>
  <cp:keywords/>
  <dc:description/>
  <cp:lastModifiedBy>Rob Scott</cp:lastModifiedBy>
  <cp:revision>226</cp:revision>
  <dcterms:created xsi:type="dcterms:W3CDTF">2012-02-26T19:27:25Z</dcterms:created>
  <dcterms:modified xsi:type="dcterms:W3CDTF">2024-04-12T10:55:41Z</dcterms:modified>
  <cp:category/>
</cp:coreProperties>
</file>